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75" r:id="rId5"/>
    <p:sldId id="258"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ccs-isac.org/" TargetMode="External"/><Relationship Id="rId2" Type="http://schemas.openxmlformats.org/officeDocument/2006/relationships/hyperlink" Target="http://www.nationalhumanservices.org/ethical-standards-for-hs-professionals" TargetMode="External"/><Relationship Id="rId1" Type="http://schemas.openxmlformats.org/officeDocument/2006/relationships/slideLayout" Target="../slideLayouts/slideLayout2.xml"/><Relationship Id="rId5" Type="http://schemas.openxmlformats.org/officeDocument/2006/relationships/hyperlink" Target="https://youtu.be/ZOA1v4-2Fos" TargetMode="External"/><Relationship Id="rId4" Type="http://schemas.openxmlformats.org/officeDocument/2006/relationships/hyperlink" Target="http://memecent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ZOA1v4-2F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Specific Standards </a:t>
            </a:r>
            <a:endParaRPr lang="en-US" dirty="0"/>
          </a:p>
        </p:txBody>
      </p:sp>
      <p:sp>
        <p:nvSpPr>
          <p:cNvPr id="3" name="Subtitle 2"/>
          <p:cNvSpPr>
            <a:spLocks noGrp="1"/>
          </p:cNvSpPr>
          <p:nvPr>
            <p:ph type="subTitle" idx="1"/>
          </p:nvPr>
        </p:nvSpPr>
        <p:spPr/>
        <p:txBody>
          <a:bodyPr/>
          <a:lstStyle/>
          <a:p>
            <a:r>
              <a:rPr lang="en-US" dirty="0" smtClean="0"/>
              <a:t>Employee Training Module December (Updated 10-6-2016)</a:t>
            </a:r>
            <a:endParaRPr lang="en-US" dirty="0"/>
          </a:p>
        </p:txBody>
      </p:sp>
    </p:spTree>
    <p:extLst>
      <p:ext uri="{BB962C8B-B14F-4D97-AF65-F5344CB8AC3E}">
        <p14:creationId xmlns:p14="http://schemas.microsoft.com/office/powerpoint/2010/main" val="412762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18457"/>
            <a:ext cx="9601196" cy="5157411"/>
          </a:xfrm>
        </p:spPr>
        <p:txBody>
          <a:bodyPr>
            <a:normAutofit fontScale="92500" lnSpcReduction="10000"/>
          </a:bodyPr>
          <a:lstStyle/>
          <a:p>
            <a:r>
              <a:rPr lang="en-US" dirty="0"/>
              <a:t>STANDARD 15 Human service professionals provide a mechanism for identifying client needs and assets, calling attention to these needs and assets, and assisting in planning and mobilizing to advocate for those needs at the individual, community, and societal level when appropriate to the goals of the relationship.</a:t>
            </a:r>
          </a:p>
          <a:p>
            <a:r>
              <a:rPr lang="en-US" dirty="0"/>
              <a:t>STANDARD 16 Human service professionals advocate for social justice and seek to eliminate oppression. They raise awareness of underserved population in their communities and with the legislative system.</a:t>
            </a:r>
          </a:p>
          <a:p>
            <a:r>
              <a:rPr lang="en-US" dirty="0"/>
              <a:t>STANDARD 17 Human service professionals accurately represent their qualifications to the public. This includes, but is not limited to, their abilities, training, education, credentials, academic endeavors, and areas of expertise. They avoid the appearance of misrepresentation or impropriety and take immediate steps to correct it if it occurs.</a:t>
            </a:r>
          </a:p>
          <a:p>
            <a:r>
              <a:rPr lang="en-US" dirty="0"/>
              <a:t>STANDARD 18 Human service professionals describe the effectiveness of treatment programs, interventions and treatments, and/or techniques accurately, supported by data whenever possible.</a:t>
            </a:r>
          </a:p>
          <a:p>
            <a:endParaRPr lang="en-US" dirty="0"/>
          </a:p>
        </p:txBody>
      </p:sp>
    </p:spTree>
    <p:extLst>
      <p:ext uri="{BB962C8B-B14F-4D97-AF65-F5344CB8AC3E}">
        <p14:creationId xmlns:p14="http://schemas.microsoft.com/office/powerpoint/2010/main" val="368698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22515"/>
            <a:ext cx="9601196" cy="600892"/>
          </a:xfrm>
        </p:spPr>
        <p:txBody>
          <a:bodyPr>
            <a:normAutofit/>
          </a:bodyPr>
          <a:lstStyle/>
          <a:p>
            <a:r>
              <a:rPr lang="en-US" sz="3200" dirty="0" smtClean="0"/>
              <a:t>Responsibility to Colleagues </a:t>
            </a:r>
            <a:endParaRPr lang="en-US" sz="3200" dirty="0"/>
          </a:p>
        </p:txBody>
      </p:sp>
      <p:sp>
        <p:nvSpPr>
          <p:cNvPr id="3" name="Content Placeholder 2"/>
          <p:cNvSpPr>
            <a:spLocks noGrp="1"/>
          </p:cNvSpPr>
          <p:nvPr>
            <p:ph idx="1"/>
          </p:nvPr>
        </p:nvSpPr>
        <p:spPr>
          <a:xfrm>
            <a:off x="1295401" y="1123407"/>
            <a:ext cx="9601196" cy="4752461"/>
          </a:xfrm>
        </p:spPr>
        <p:txBody>
          <a:bodyPr>
            <a:normAutofit fontScale="85000" lnSpcReduction="10000"/>
          </a:bodyPr>
          <a:lstStyle/>
          <a:p>
            <a:r>
              <a:rPr lang="en-US" dirty="0"/>
              <a:t>STANDARD 19 Human service professionals avoid duplicating another professional's helping relationship with a client. They consult with other professionals who are assisting the client in a different type of relationship when it is in the best interest of the client to do so. In addition, human services professionals seek ways to actively collaborate and coordinate with other professionals when appropriate.</a:t>
            </a:r>
          </a:p>
          <a:p>
            <a:r>
              <a:rPr lang="en-US" dirty="0"/>
              <a:t>STANDARD 20 When human service professionals have a conflict with a colleague, they first seeks out the colleague in an attempt to manage the problem. If this effort fails, the professional then seeks the assistance of supervisors, consultants, or other professionals in efforts to address the conflict.</a:t>
            </a:r>
          </a:p>
          <a:p>
            <a:r>
              <a:rPr lang="en-US" dirty="0"/>
              <a:t>STANDARD 21 Human service professionals respond appropriately to unethical and problematic behavior of colleagues. Usually this means initially talking directly with the colleague and if no satisfactory resolution is achieved, reporting the colleague's behavior to supervisory or administrative staff.</a:t>
            </a:r>
          </a:p>
          <a:p>
            <a:r>
              <a:rPr lang="en-US" dirty="0"/>
              <a:t>STANDARD 22 All consultations between human service professionals are kept private, unless to do so would result in harm to clients or communities.</a:t>
            </a:r>
          </a:p>
          <a:p>
            <a:endParaRPr lang="en-US" dirty="0"/>
          </a:p>
        </p:txBody>
      </p:sp>
    </p:spTree>
    <p:extLst>
      <p:ext uri="{BB962C8B-B14F-4D97-AF65-F5344CB8AC3E}">
        <p14:creationId xmlns:p14="http://schemas.microsoft.com/office/powerpoint/2010/main" val="316218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48641"/>
            <a:ext cx="9601196" cy="613953"/>
          </a:xfrm>
        </p:spPr>
        <p:txBody>
          <a:bodyPr>
            <a:normAutofit/>
          </a:bodyPr>
          <a:lstStyle/>
          <a:p>
            <a:r>
              <a:rPr lang="en-US" sz="3200" dirty="0" smtClean="0"/>
              <a:t>Responsibility to Employers</a:t>
            </a:r>
            <a:endParaRPr lang="en-US" sz="3200" dirty="0"/>
          </a:p>
        </p:txBody>
      </p:sp>
      <p:sp>
        <p:nvSpPr>
          <p:cNvPr id="3" name="Content Placeholder 2"/>
          <p:cNvSpPr>
            <a:spLocks noGrp="1"/>
          </p:cNvSpPr>
          <p:nvPr>
            <p:ph idx="1"/>
          </p:nvPr>
        </p:nvSpPr>
        <p:spPr>
          <a:xfrm>
            <a:off x="1295401" y="1162594"/>
            <a:ext cx="9601196" cy="4713274"/>
          </a:xfrm>
        </p:spPr>
        <p:txBody>
          <a:bodyPr/>
          <a:lstStyle/>
          <a:p>
            <a:r>
              <a:rPr lang="en-US" dirty="0"/>
              <a:t>STANDARD 23 To the extent possible, human service professionals adhere to commitments made to their employers.</a:t>
            </a:r>
          </a:p>
          <a:p>
            <a:r>
              <a:rPr lang="en-US" dirty="0"/>
              <a:t>STANDARD 24 Human service professionals participate in efforts to establish and maintain employment conditions which are conducive to high quality client services. Whenever possible, they assist in evaluating the effectiveness of the agency through reliable and valid assessment measures.</a:t>
            </a:r>
          </a:p>
          <a:p>
            <a:r>
              <a:rPr lang="en-US" dirty="0"/>
              <a:t>STANDARD 25 When a conflict arises between fulfilling the responsibility to the employer and the responsibility to the client, human service professionals work with all involved to manage the conflict.</a:t>
            </a:r>
          </a:p>
          <a:p>
            <a:endParaRPr lang="en-US" dirty="0"/>
          </a:p>
        </p:txBody>
      </p:sp>
    </p:spTree>
    <p:extLst>
      <p:ext uri="{BB962C8B-B14F-4D97-AF65-F5344CB8AC3E}">
        <p14:creationId xmlns:p14="http://schemas.microsoft.com/office/powerpoint/2010/main" val="36870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96390"/>
            <a:ext cx="9601196" cy="587827"/>
          </a:xfrm>
        </p:spPr>
        <p:txBody>
          <a:bodyPr>
            <a:normAutofit/>
          </a:bodyPr>
          <a:lstStyle/>
          <a:p>
            <a:r>
              <a:rPr lang="en-US" sz="3200" dirty="0" smtClean="0"/>
              <a:t>Responsibility to Profession</a:t>
            </a:r>
            <a:endParaRPr lang="en-US" sz="3200" dirty="0"/>
          </a:p>
        </p:txBody>
      </p:sp>
      <p:sp>
        <p:nvSpPr>
          <p:cNvPr id="3" name="Content Placeholder 2"/>
          <p:cNvSpPr>
            <a:spLocks noGrp="1"/>
          </p:cNvSpPr>
          <p:nvPr>
            <p:ph idx="1"/>
          </p:nvPr>
        </p:nvSpPr>
        <p:spPr>
          <a:xfrm>
            <a:off x="1295401" y="1084217"/>
            <a:ext cx="9601196" cy="4791651"/>
          </a:xfrm>
        </p:spPr>
        <p:txBody>
          <a:bodyPr>
            <a:normAutofit fontScale="85000" lnSpcReduction="10000"/>
          </a:bodyPr>
          <a:lstStyle/>
          <a:p>
            <a:r>
              <a:rPr lang="en-US" dirty="0"/>
              <a:t>STANDARD 26 Human service professionals seek the training, experience, education and supervision necessary to ensure their effectiveness in working with culturally diverse individuals based on age, ethnicity, culture, race, ability, gender, language preference, religion, sexual orientation, socioeconomic status, nationality, or other historically oppressive groups. In addition, they will strive to increase their competence in methods which are known to be the best fit for the population(s) with whom they work.</a:t>
            </a:r>
          </a:p>
          <a:p>
            <a:r>
              <a:rPr lang="en-US" dirty="0"/>
              <a:t>STANDARD 27 Human service professionals know the limit and scope of their professional knowledge and offer services only within their knowledge, skill base, and scope of practice.</a:t>
            </a:r>
          </a:p>
          <a:p>
            <a:r>
              <a:rPr lang="en-US" dirty="0"/>
              <a:t>STANDARD 28 Human service professionals seek appropriate consultation and supervision to assist in decision-making when there are legal, ethical or other dilemmas.</a:t>
            </a:r>
          </a:p>
          <a:p>
            <a:r>
              <a:rPr lang="en-US" dirty="0"/>
              <a:t>STANDARD 29 Human service professionals promote cooperation among related disciplines to foster professional growth and to optimize the impact of inter-professional collaboration on clients at all levels.</a:t>
            </a:r>
          </a:p>
        </p:txBody>
      </p:sp>
    </p:spTree>
    <p:extLst>
      <p:ext uri="{BB962C8B-B14F-4D97-AF65-F5344CB8AC3E}">
        <p14:creationId xmlns:p14="http://schemas.microsoft.com/office/powerpoint/2010/main" val="258138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18457"/>
            <a:ext cx="9601196" cy="5157411"/>
          </a:xfrm>
        </p:spPr>
        <p:txBody>
          <a:bodyPr>
            <a:normAutofit fontScale="92500" lnSpcReduction="20000"/>
          </a:bodyPr>
          <a:lstStyle/>
          <a:p>
            <a:r>
              <a:rPr lang="en-US" dirty="0"/>
              <a:t>STANDARD 30 Human service professionals promote the continuing development of their profession. They encourage membership in professional associations, support research endeavors, foster educational advancement, advocate for appropriate legislative actions, and participate in other related professional activities.</a:t>
            </a:r>
          </a:p>
          <a:p>
            <a:r>
              <a:rPr lang="en-US" dirty="0"/>
              <a:t>STANDARD 31 Human service professionals continually seek out new and effective approaches to enhance their professional abilities and use techniques that are conceptually or evidence based. When practicing techniques that are experimental or new, they inform clients of the status of such techniques as well as the possible risks.</a:t>
            </a:r>
          </a:p>
          <a:p>
            <a:r>
              <a:rPr lang="en-US" dirty="0"/>
              <a:t>STANDARD 32 Human service professionals conduct research that adheres to all ethical principles, institutional standards, and scientific rigor. Such research takes into consideration cross-cultural bias and is reported in a manner that addressed any limitations.</a:t>
            </a:r>
          </a:p>
          <a:p>
            <a:r>
              <a:rPr lang="en-US" dirty="0"/>
              <a:t>STANDARD 33 Human service professionals make careful decisions about disclosing personal information while using social media, knowing that they reflect the profession of human services. In addition, they consider how their public conduct may reflect on themselves and their profession.</a:t>
            </a:r>
          </a:p>
          <a:p>
            <a:endParaRPr lang="en-US" dirty="0"/>
          </a:p>
        </p:txBody>
      </p:sp>
    </p:spTree>
    <p:extLst>
      <p:ext uri="{BB962C8B-B14F-4D97-AF65-F5344CB8AC3E}">
        <p14:creationId xmlns:p14="http://schemas.microsoft.com/office/powerpoint/2010/main" val="6687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09452"/>
            <a:ext cx="9601196" cy="509451"/>
          </a:xfrm>
        </p:spPr>
        <p:txBody>
          <a:bodyPr>
            <a:normAutofit fontScale="90000"/>
          </a:bodyPr>
          <a:lstStyle/>
          <a:p>
            <a:r>
              <a:rPr lang="en-US" sz="3200" dirty="0" smtClean="0"/>
              <a:t>Responsibility to Self </a:t>
            </a:r>
            <a:endParaRPr lang="en-US" sz="3200" dirty="0"/>
          </a:p>
        </p:txBody>
      </p:sp>
      <p:sp>
        <p:nvSpPr>
          <p:cNvPr id="3" name="Content Placeholder 2"/>
          <p:cNvSpPr>
            <a:spLocks noGrp="1"/>
          </p:cNvSpPr>
          <p:nvPr>
            <p:ph idx="1"/>
          </p:nvPr>
        </p:nvSpPr>
        <p:spPr>
          <a:xfrm>
            <a:off x="1295401" y="1018903"/>
            <a:ext cx="9601196" cy="4856965"/>
          </a:xfrm>
        </p:spPr>
        <p:txBody>
          <a:bodyPr/>
          <a:lstStyle/>
          <a:p>
            <a:r>
              <a:rPr lang="en-US" dirty="0"/>
              <a:t>STANDARD 34 Human service professionals are aware of their own cultural backgrounds, beliefs, values, and biases. They recognize the potential impact of their backgrounds on their relationships with others and work diligently to provide culturally competent service to all of their clients.</a:t>
            </a:r>
          </a:p>
          <a:p>
            <a:r>
              <a:rPr lang="en-US" dirty="0"/>
              <a:t>STANDARD 35 Human service professionals strive to develop and maintain healthy personal growth to ensure that they are capable of giving optimal services to clients. When they find that they are physically, emotionally, psychologically, or otherwise not able to offer such services, they identify alternative services for clients.</a:t>
            </a:r>
          </a:p>
          <a:p>
            <a:r>
              <a:rPr lang="en-US" dirty="0"/>
              <a:t>STANDARD 36 Human service professionals hold a commitment to lifelong learning and continually advance their knowledge and skills to serve clients more effectively.</a:t>
            </a:r>
          </a:p>
          <a:p>
            <a:endParaRPr lang="en-US" dirty="0"/>
          </a:p>
        </p:txBody>
      </p:sp>
    </p:spTree>
    <p:extLst>
      <p:ext uri="{BB962C8B-B14F-4D97-AF65-F5344CB8AC3E}">
        <p14:creationId xmlns:p14="http://schemas.microsoft.com/office/powerpoint/2010/main" val="69566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61704"/>
            <a:ext cx="9601196" cy="666205"/>
          </a:xfrm>
        </p:spPr>
        <p:txBody>
          <a:bodyPr>
            <a:normAutofit/>
          </a:bodyPr>
          <a:lstStyle/>
          <a:p>
            <a:r>
              <a:rPr lang="en-US" sz="3200" dirty="0" smtClean="0"/>
              <a:t>Responsibility to Self </a:t>
            </a:r>
            <a:endParaRPr lang="en-US" sz="3200" dirty="0"/>
          </a:p>
        </p:txBody>
      </p:sp>
      <p:sp>
        <p:nvSpPr>
          <p:cNvPr id="3" name="Content Placeholder 2"/>
          <p:cNvSpPr>
            <a:spLocks noGrp="1"/>
          </p:cNvSpPr>
          <p:nvPr>
            <p:ph idx="1"/>
          </p:nvPr>
        </p:nvSpPr>
        <p:spPr>
          <a:xfrm>
            <a:off x="1295401" y="1227909"/>
            <a:ext cx="9601196" cy="4647959"/>
          </a:xfrm>
        </p:spPr>
        <p:txBody>
          <a:bodyPr>
            <a:normAutofit lnSpcReduction="10000"/>
          </a:bodyPr>
          <a:lstStyle/>
          <a:p>
            <a:r>
              <a:rPr lang="en-US" dirty="0"/>
              <a:t>STANDARD 34 Human service professionals are aware of their own cultural backgrounds, beliefs, values, and biases. They recognize the potential impact of their backgrounds on their relationships with others and work diligently to provide culturally competent service to all of their clients.</a:t>
            </a:r>
          </a:p>
          <a:p>
            <a:r>
              <a:rPr lang="en-US" dirty="0"/>
              <a:t>STANDARD 35 Human service professionals strive to develop and maintain healthy personal growth to ensure that they are capable of giving optimal services to clients. When they find that they are physically, emotionally, psychologically, or otherwise not able to offer such services, they identify alternative services for clients.</a:t>
            </a:r>
          </a:p>
          <a:p>
            <a:r>
              <a:rPr lang="en-US" dirty="0"/>
              <a:t>STANDARD 36 Human service professionals hold a commitment to lifelong learning and continually advance their knowledge and skills to serve clients more effectively.</a:t>
            </a:r>
          </a:p>
          <a:p>
            <a:endParaRPr lang="en-US" dirty="0"/>
          </a:p>
        </p:txBody>
      </p:sp>
    </p:spTree>
    <p:extLst>
      <p:ext uri="{BB962C8B-B14F-4D97-AF65-F5344CB8AC3E}">
        <p14:creationId xmlns:p14="http://schemas.microsoft.com/office/powerpoint/2010/main" val="111764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61704"/>
            <a:ext cx="9601196" cy="679267"/>
          </a:xfrm>
        </p:spPr>
        <p:txBody>
          <a:bodyPr>
            <a:normAutofit/>
          </a:bodyPr>
          <a:lstStyle/>
          <a:p>
            <a:r>
              <a:rPr lang="en-US" sz="3200" dirty="0" smtClean="0"/>
              <a:t>Responsibility to Students </a:t>
            </a:r>
            <a:endParaRPr lang="en-US" sz="3200" dirty="0"/>
          </a:p>
        </p:txBody>
      </p:sp>
      <p:sp>
        <p:nvSpPr>
          <p:cNvPr id="3" name="Content Placeholder 2"/>
          <p:cNvSpPr>
            <a:spLocks noGrp="1"/>
          </p:cNvSpPr>
          <p:nvPr>
            <p:ph idx="1"/>
          </p:nvPr>
        </p:nvSpPr>
        <p:spPr>
          <a:xfrm>
            <a:off x="1295401" y="1240971"/>
            <a:ext cx="9601196" cy="5185955"/>
          </a:xfrm>
        </p:spPr>
        <p:txBody>
          <a:bodyPr>
            <a:normAutofit fontScale="85000" lnSpcReduction="20000"/>
          </a:bodyPr>
          <a:lstStyle/>
          <a:p>
            <a:r>
              <a:rPr lang="en-US" dirty="0"/>
              <a:t>STANDARD 37 Human service educators develop and implement culturally sensitive knowledge, awareness, and teaching methodologies.</a:t>
            </a:r>
          </a:p>
          <a:p>
            <a:r>
              <a:rPr lang="en-US" dirty="0"/>
              <a:t>STANDARD 38 Human service educators are committed to the principles of access and inclusion and take all available and applicable steps to make education available to differently-abled students.</a:t>
            </a:r>
          </a:p>
          <a:p>
            <a:r>
              <a:rPr lang="en-US" dirty="0"/>
              <a:t>STANDARD 39 Human service educators demonstrate high standards of scholarship in their scholarship, pedagogy, and professional service and stay current in the field by being members of their professional associations, attending workshops and conferences, and reviewing and/or conducting research.</a:t>
            </a:r>
          </a:p>
          <a:p>
            <a:r>
              <a:rPr lang="en-US" dirty="0"/>
              <a:t>STANDARD 40 Human service educators recognize and acknowledge the contributions of students to the work of the educator in such activities as case material, grants, workshops, research, publications, and other related activities.</a:t>
            </a:r>
          </a:p>
          <a:p>
            <a:r>
              <a:rPr lang="en-US" dirty="0"/>
              <a:t>STANDARD 41 Human service educators monitor students' field experiences to ensure the quality of the placement site, supervisory experience, and learning experience towards the goals of personal, professional, academic, career, and civic development. When students experience potentially harmful events during field placements, educators provide reasonable investigation and response as necessary to safeguard the student.</a:t>
            </a:r>
          </a:p>
          <a:p>
            <a:endParaRPr lang="en-US" dirty="0"/>
          </a:p>
        </p:txBody>
      </p:sp>
    </p:spTree>
    <p:extLst>
      <p:ext uri="{BB962C8B-B14F-4D97-AF65-F5344CB8AC3E}">
        <p14:creationId xmlns:p14="http://schemas.microsoft.com/office/powerpoint/2010/main" val="362020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92331"/>
            <a:ext cx="9601196" cy="5183537"/>
          </a:xfrm>
        </p:spPr>
        <p:txBody>
          <a:bodyPr>
            <a:normAutofit fontScale="92500"/>
          </a:bodyPr>
          <a:lstStyle/>
          <a:p>
            <a:r>
              <a:rPr lang="en-US" dirty="0"/>
              <a:t>STANDARD 42 Human service educators establish and uphold appropriate guidelines concerning student disclosure of sensitive/personal information which includes letting students have fair warning of any self-disclosure activities, allowing students to opt-out of in-depth self-disclosure activities when feasible, and ensuring that a mechanism is available to discuss and process such activities as needed.</a:t>
            </a:r>
          </a:p>
          <a:p>
            <a:r>
              <a:rPr lang="en-US" dirty="0"/>
              <a:t>STANDARD 43 Human service educators are aware that in their relationships with students, power and status are unequal. Human service educators are responsible to clearly define and maintain ethical and professional relationships with student; avoid conduct that is demeaning, embarrassing or exploitative of students; and always strive to treat students fairly, equally and without discrimination.</a:t>
            </a:r>
          </a:p>
          <a:p>
            <a:r>
              <a:rPr lang="en-US" dirty="0"/>
              <a:t>STANDARD 44 Human service educators ensure students are familiar with, informed by, and accountable to the ethical standards and policies put forth by their program/department, the course syllabus/instructor, their advisor(s), and the Ethical Standards of Human Service Professionals.</a:t>
            </a:r>
          </a:p>
          <a:p>
            <a:endParaRPr lang="en-US" dirty="0"/>
          </a:p>
        </p:txBody>
      </p:sp>
    </p:spTree>
    <p:extLst>
      <p:ext uri="{BB962C8B-B14F-4D97-AF65-F5344CB8AC3E}">
        <p14:creationId xmlns:p14="http://schemas.microsoft.com/office/powerpoint/2010/main" val="278487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We want to strive to achieve the very best standards….. And always be “bearable” to each other and the general public…..</a:t>
            </a:r>
            <a:endParaRPr lang="en-US" sz="3200" dirty="0"/>
          </a:p>
        </p:txBody>
      </p:sp>
      <p:pic>
        <p:nvPicPr>
          <p:cNvPr id="1026" name="Picture 2" descr="Image result for service standards me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0606" y="2429691"/>
            <a:ext cx="8425543" cy="360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2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Specific Standards Defined </a:t>
            </a:r>
            <a:endParaRPr lang="en-US" dirty="0"/>
          </a:p>
        </p:txBody>
      </p:sp>
      <p:sp>
        <p:nvSpPr>
          <p:cNvPr id="3" name="Content Placeholder 2"/>
          <p:cNvSpPr>
            <a:spLocks noGrp="1"/>
          </p:cNvSpPr>
          <p:nvPr>
            <p:ph idx="1"/>
          </p:nvPr>
        </p:nvSpPr>
        <p:spPr/>
        <p:txBody>
          <a:bodyPr/>
          <a:lstStyle/>
          <a:p>
            <a:r>
              <a:rPr lang="en-US" b="1" u="sng" dirty="0"/>
              <a:t>What are Service Standards</a:t>
            </a:r>
          </a:p>
          <a:p>
            <a:r>
              <a:rPr lang="en-US" dirty="0"/>
              <a:t>Service standards outline the specific delivery targets established by an organization, and are made up of a set of commitments that an organization promises to </a:t>
            </a:r>
            <a:r>
              <a:rPr lang="en-CA" dirty="0" smtClean="0"/>
              <a:t>honor</a:t>
            </a:r>
            <a:r>
              <a:rPr lang="en-US" dirty="0" smtClean="0"/>
              <a:t> </a:t>
            </a:r>
            <a:r>
              <a:rPr lang="en-US" dirty="0"/>
              <a:t>when delivering a service.  They also describe what a client or user can expect to receive from the service, and the manner in which the service will be delivered.  </a:t>
            </a:r>
          </a:p>
        </p:txBody>
      </p:sp>
    </p:spTree>
    <p:extLst>
      <p:ext uri="{BB962C8B-B14F-4D97-AF65-F5344CB8AC3E}">
        <p14:creationId xmlns:p14="http://schemas.microsoft.com/office/powerpoint/2010/main" val="259076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www.nationalhumanservices.org/ethical-standards-for-hs-professionals</a:t>
            </a:r>
            <a:endParaRPr lang="en-US" dirty="0" smtClean="0"/>
          </a:p>
          <a:p>
            <a:r>
              <a:rPr lang="en-US" dirty="0">
                <a:hlinkClick r:id="rId3"/>
              </a:rPr>
              <a:t>https://</a:t>
            </a:r>
            <a:r>
              <a:rPr lang="en-US" dirty="0" smtClean="0">
                <a:hlinkClick r:id="rId3"/>
              </a:rPr>
              <a:t>www.iccs-isac.org</a:t>
            </a:r>
            <a:endParaRPr lang="en-US" dirty="0" smtClean="0"/>
          </a:p>
          <a:p>
            <a:r>
              <a:rPr lang="en-US" dirty="0" smtClean="0">
                <a:hlinkClick r:id="rId4"/>
              </a:rPr>
              <a:t>http://memecenter.com</a:t>
            </a:r>
            <a:endParaRPr lang="en-US" dirty="0" smtClean="0"/>
          </a:p>
          <a:p>
            <a:r>
              <a:rPr lang="en-US" dirty="0">
                <a:hlinkClick r:id="rId5"/>
              </a:rPr>
              <a:t>https://</a:t>
            </a:r>
            <a:r>
              <a:rPr lang="en-US" dirty="0" smtClean="0">
                <a:hlinkClick r:id="rId5"/>
              </a:rPr>
              <a:t>youtu.be/ZOA1v4-2Fos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6261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BIGGER Picture (double click to start video) </a:t>
            </a:r>
            <a:endParaRPr lang="en-US" sz="3200" dirty="0"/>
          </a:p>
        </p:txBody>
      </p:sp>
      <p:pic>
        <p:nvPicPr>
          <p:cNvPr id="4" name="ZOA1v4-2Fos"/>
          <p:cNvPicPr>
            <a:picLocks noGrp="1" noRot="1" noChangeAspect="1"/>
          </p:cNvPicPr>
          <p:nvPr>
            <p:ph idx="1"/>
            <a:videoFile r:link="rId1"/>
          </p:nvPr>
        </p:nvPicPr>
        <p:blipFill>
          <a:blip r:embed="rId3"/>
          <a:stretch>
            <a:fillRect/>
          </a:stretch>
        </p:blipFill>
        <p:spPr>
          <a:xfrm>
            <a:off x="1410789" y="2390503"/>
            <a:ext cx="9392194" cy="3709851"/>
          </a:xfrm>
          <a:prstGeom prst="rect">
            <a:avLst/>
          </a:prstGeom>
        </p:spPr>
      </p:pic>
    </p:spTree>
    <p:extLst>
      <p:ext uri="{BB962C8B-B14F-4D97-AF65-F5344CB8AC3E}">
        <p14:creationId xmlns:p14="http://schemas.microsoft.com/office/powerpoint/2010/main" val="392743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video relevant???</a:t>
            </a:r>
            <a:endParaRPr lang="en-US" dirty="0"/>
          </a:p>
        </p:txBody>
      </p:sp>
      <p:sp>
        <p:nvSpPr>
          <p:cNvPr id="3" name="Content Placeholder 2"/>
          <p:cNvSpPr>
            <a:spLocks noGrp="1"/>
          </p:cNvSpPr>
          <p:nvPr>
            <p:ph idx="1"/>
          </p:nvPr>
        </p:nvSpPr>
        <p:spPr/>
        <p:txBody>
          <a:bodyPr/>
          <a:lstStyle/>
          <a:p>
            <a:pPr marL="0" indent="0">
              <a:buNone/>
            </a:pPr>
            <a:r>
              <a:rPr lang="en-US" dirty="0" smtClean="0"/>
              <a:t>This video highlights some of the “new” needs and ideologies behind the changes in legislation for all aspects of human/social services.</a:t>
            </a:r>
          </a:p>
          <a:p>
            <a:pPr marL="0" indent="0">
              <a:buNone/>
            </a:pPr>
            <a:r>
              <a:rPr lang="en-US" dirty="0" smtClean="0"/>
              <a:t>The standards in place today are important and covered on this  power point, however it is vital that you recognize the never ending changes and be ready to change your approaches and integrate new ideas and philosophies to continue to effectively do your job and provide the best possible specific service standards to your client base. </a:t>
            </a:r>
          </a:p>
        </p:txBody>
      </p:sp>
    </p:spTree>
    <p:extLst>
      <p:ext uri="{BB962C8B-B14F-4D97-AF65-F5344CB8AC3E}">
        <p14:creationId xmlns:p14="http://schemas.microsoft.com/office/powerpoint/2010/main" val="314148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National Organization for Human Services </a:t>
            </a:r>
            <a:endParaRPr lang="en-US" dirty="0"/>
          </a:p>
        </p:txBody>
      </p:sp>
      <p:sp>
        <p:nvSpPr>
          <p:cNvPr id="3" name="Content Placeholder 2"/>
          <p:cNvSpPr>
            <a:spLocks noGrp="1"/>
          </p:cNvSpPr>
          <p:nvPr>
            <p:ph idx="1"/>
          </p:nvPr>
        </p:nvSpPr>
        <p:spPr/>
        <p:txBody>
          <a:bodyPr/>
          <a:lstStyle/>
          <a:p>
            <a:r>
              <a:rPr lang="en-US" dirty="0" smtClean="0"/>
              <a:t>Have identified 7 categories of responsibility important to professionals.</a:t>
            </a:r>
          </a:p>
          <a:p>
            <a:r>
              <a:rPr lang="en-US" dirty="0" smtClean="0"/>
              <a:t>These categories have 44 standards relatable to people working within the human services network.</a:t>
            </a:r>
          </a:p>
          <a:p>
            <a:r>
              <a:rPr lang="en-US" dirty="0" smtClean="0"/>
              <a:t>These Standards are relevant to Service Specific Standards and promote professionalism and idea ser</a:t>
            </a:r>
            <a:r>
              <a:rPr lang="en-US" dirty="0"/>
              <a:t>v</a:t>
            </a:r>
            <a:r>
              <a:rPr lang="en-US" dirty="0" smtClean="0"/>
              <a:t>ice attitudes and goals.</a:t>
            </a:r>
          </a:p>
          <a:p>
            <a:pPr marL="0" indent="0">
              <a:buNone/>
            </a:pPr>
            <a:r>
              <a:rPr lang="en-US" dirty="0" smtClean="0"/>
              <a:t> </a:t>
            </a:r>
            <a:endParaRPr lang="en-US" dirty="0"/>
          </a:p>
        </p:txBody>
      </p:sp>
    </p:spTree>
    <p:extLst>
      <p:ext uri="{BB962C8B-B14F-4D97-AF65-F5344CB8AC3E}">
        <p14:creationId xmlns:p14="http://schemas.microsoft.com/office/powerpoint/2010/main" val="375155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83326"/>
            <a:ext cx="9601196" cy="927463"/>
          </a:xfrm>
        </p:spPr>
        <p:txBody>
          <a:bodyPr>
            <a:normAutofit fontScale="90000"/>
          </a:bodyPr>
          <a:lstStyle/>
          <a:p>
            <a:r>
              <a:rPr lang="en-US" dirty="0" smtClean="0"/>
              <a:t>Human Service Professional Standards of Service and Professionalism </a:t>
            </a:r>
            <a:endParaRPr lang="en-US" dirty="0"/>
          </a:p>
        </p:txBody>
      </p:sp>
      <p:sp>
        <p:nvSpPr>
          <p:cNvPr id="3" name="Content Placeholder 2"/>
          <p:cNvSpPr>
            <a:spLocks noGrp="1"/>
          </p:cNvSpPr>
          <p:nvPr>
            <p:ph idx="1"/>
          </p:nvPr>
        </p:nvSpPr>
        <p:spPr>
          <a:xfrm>
            <a:off x="627017" y="1502229"/>
            <a:ext cx="10972800" cy="5029200"/>
          </a:xfrm>
        </p:spPr>
        <p:txBody>
          <a:bodyPr>
            <a:normAutofit fontScale="85000" lnSpcReduction="20000"/>
          </a:bodyPr>
          <a:lstStyle/>
          <a:p>
            <a:r>
              <a:rPr lang="en-US" dirty="0"/>
              <a:t>Human services is a profession developed in response to the direction of human needs and human problems in the 1960's. Characterized by an appreciation of human beings in all of their diversity, human services offers assistance to its clients within the context of their communities and environments. Human service professionals and those who educate them promote and encourage the unique values and characteristics of human services. In so doing, human service professionals uphold the integrity and ethics of the profession, promote client and community well-being, and enhance their own professional growth.</a:t>
            </a:r>
          </a:p>
          <a:p>
            <a:r>
              <a:rPr lang="en-US" dirty="0"/>
              <a:t>The fundamental values of the human services profession include respecting the dignity and welfare of all people; promoting self-determination; honoring cultural diversity; advocating for social justice; and acting with integrity, honesty, genuineness and objectivity.</a:t>
            </a:r>
          </a:p>
          <a:p>
            <a:r>
              <a:rPr lang="en-US" dirty="0"/>
              <a:t>Human service professionals consider these standards in ethical and professional decision making. Conflicts may exist between this code and laws, workplace policies, cultural practices, credentialing boards, and personal beliefs. Ethical-decision making processes should be employed to assure careful choices. Although ethical codes are not legal documents, they may be used to address issues related to the behavior of human service professionals.</a:t>
            </a:r>
          </a:p>
          <a:p>
            <a:r>
              <a:rPr lang="en-US" dirty="0"/>
              <a:t>Persons who use this code include members of the National Organization for Human Services, students in relevant academic degree programs, faculty in those same programs, researchers, administrators, and professionals in community agencies who identify with the profession of human services. The ethical standards are organized in sections around those persons to whom ethical practice should be applied.</a:t>
            </a:r>
          </a:p>
          <a:p>
            <a:endParaRPr lang="en-US" dirty="0"/>
          </a:p>
        </p:txBody>
      </p:sp>
    </p:spTree>
    <p:extLst>
      <p:ext uri="{BB962C8B-B14F-4D97-AF65-F5344CB8AC3E}">
        <p14:creationId xmlns:p14="http://schemas.microsoft.com/office/powerpoint/2010/main" val="367409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81687"/>
            <a:ext cx="9601196" cy="833603"/>
          </a:xfrm>
        </p:spPr>
        <p:txBody>
          <a:bodyPr>
            <a:normAutofit/>
          </a:bodyPr>
          <a:lstStyle/>
          <a:p>
            <a:r>
              <a:rPr lang="en-US" dirty="0" smtClean="0"/>
              <a:t>Responsibilities and Standards </a:t>
            </a:r>
            <a:endParaRPr lang="en-US" dirty="0"/>
          </a:p>
        </p:txBody>
      </p:sp>
      <p:sp>
        <p:nvSpPr>
          <p:cNvPr id="3" name="Content Placeholder 2"/>
          <p:cNvSpPr>
            <a:spLocks noGrp="1"/>
          </p:cNvSpPr>
          <p:nvPr>
            <p:ph idx="1"/>
          </p:nvPr>
        </p:nvSpPr>
        <p:spPr>
          <a:xfrm>
            <a:off x="1295401" y="1515290"/>
            <a:ext cx="9601196" cy="4360578"/>
          </a:xfrm>
        </p:spPr>
        <p:txBody>
          <a:bodyPr>
            <a:normAutofit fontScale="70000" lnSpcReduction="20000"/>
          </a:bodyPr>
          <a:lstStyle/>
          <a:p>
            <a:pPr marL="0" indent="0" algn="ctr">
              <a:buNone/>
            </a:pPr>
            <a:r>
              <a:rPr lang="en-US" sz="4000" dirty="0" smtClean="0"/>
              <a:t>Responsibilities to Clients </a:t>
            </a:r>
          </a:p>
          <a:p>
            <a:endParaRPr lang="en-US" dirty="0"/>
          </a:p>
          <a:p>
            <a:r>
              <a:rPr lang="en-US" dirty="0"/>
              <a:t>STANDARD 1 Human service professionals recognize and build on client and community strengths.</a:t>
            </a:r>
          </a:p>
          <a:p>
            <a:r>
              <a:rPr lang="en-US" dirty="0"/>
              <a:t>STANDARD 2 Human service professionals obtain informed consent to provide services to clients at the beginning of the helping relationship. Clients should be informed that they may withdraw consent at any time except where denied by court order and should be able to ask questions before agreeing to the services. Clients who are unable to give consent should have those who are legally able to give consent for them review an informed consent statement and provide appropriate consent.</a:t>
            </a:r>
          </a:p>
          <a:p>
            <a:r>
              <a:rPr lang="en-US" dirty="0"/>
              <a:t>STANDARD 3 Human service professionals protect the client's right to privacy and confidentiality except when such confidentiality would cause serious harm to the client or others, when agency guidelines state otherwise, or under other stated conditions (e.g., local, state, or federal laws). Human service professionals inform clients of the limits of confidentiality prior to the onset of the helping relationship.</a:t>
            </a:r>
          </a:p>
          <a:p>
            <a:r>
              <a:rPr lang="en-US" dirty="0"/>
              <a:t>STANDARD 4 If it is suspected that danger or harm may occur to the client or to others as a result of a client's behavior, the human service professional acts in an appropriate and professional manner to protect the safety of those individuals. This may involve, but is not limited to, seeking consultation, supervision, and/or breaking the confidentiality of the relationship.</a:t>
            </a:r>
          </a:p>
          <a:p>
            <a:endParaRPr lang="en-US" dirty="0"/>
          </a:p>
        </p:txBody>
      </p:sp>
    </p:spTree>
    <p:extLst>
      <p:ext uri="{BB962C8B-B14F-4D97-AF65-F5344CB8AC3E}">
        <p14:creationId xmlns:p14="http://schemas.microsoft.com/office/powerpoint/2010/main" val="127896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54034"/>
            <a:ext cx="9601196" cy="4621834"/>
          </a:xfrm>
        </p:spPr>
        <p:txBody>
          <a:bodyPr>
            <a:normAutofit fontScale="70000" lnSpcReduction="20000"/>
          </a:bodyPr>
          <a:lstStyle/>
          <a:p>
            <a:r>
              <a:rPr lang="en-US" dirty="0"/>
              <a:t>STANDARD 5 Human service professionals recognize that multiple relationships may increase the risk of harm to or exploitation of clients and may impair their professional judgment. When it is not feasible to avoid dual or multiple relationships, human service professionals should consider whether the professional relationship should avoided or curtailed.</a:t>
            </a:r>
          </a:p>
          <a:p>
            <a:r>
              <a:rPr lang="en-US" dirty="0"/>
              <a:t>STANDARD 6 Sexual or romantic relationships with current clients are prohibited. Before engaging in sexual or romantic relationships with former clients, friends, or family members of former clients, human service professionals carefully evaluate potential exploitation or harm and refrain from entering into such a relationship.</a:t>
            </a:r>
          </a:p>
          <a:p>
            <a:r>
              <a:rPr lang="en-US" dirty="0"/>
              <a:t>STANDARD 7 Human service professionals ensure that their values or biases are not imposed upon their clients.</a:t>
            </a:r>
          </a:p>
          <a:p>
            <a:r>
              <a:rPr lang="en-US" dirty="0"/>
              <a:t>STANDARD 8 Human service professionals protect the integrity, safety, and security of client records. Client information in written or electronic form that is shared with other professionals must have the client's prior written consent except in the course of professional supervision or when legally obliged or permitted to share such information.</a:t>
            </a:r>
          </a:p>
          <a:p>
            <a:r>
              <a:rPr lang="en-US" dirty="0"/>
              <a:t>STANDARD 9 When providing services through the use of technology, human service professionals take precautions to ensure and maintain confidentiality and comply with all relevant laws and requirements regarding storing, transmitting, and retrieving data. In addition, human service professionals ensure that clients are aware of any issues and concerns related to confidentiality, service issues, and how technology might negatively or positively impact the helping relationship.</a:t>
            </a:r>
          </a:p>
          <a:p>
            <a:endParaRPr lang="en-US" dirty="0"/>
          </a:p>
        </p:txBody>
      </p:sp>
    </p:spTree>
    <p:extLst>
      <p:ext uri="{BB962C8B-B14F-4D97-AF65-F5344CB8AC3E}">
        <p14:creationId xmlns:p14="http://schemas.microsoft.com/office/powerpoint/2010/main" val="135529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0891"/>
            <a:ext cx="9601196" cy="640080"/>
          </a:xfrm>
        </p:spPr>
        <p:txBody>
          <a:bodyPr>
            <a:normAutofit/>
          </a:bodyPr>
          <a:lstStyle/>
          <a:p>
            <a:r>
              <a:rPr lang="en-US" sz="2800" dirty="0" smtClean="0"/>
              <a:t>Responsibility to the Public and Society </a:t>
            </a:r>
            <a:endParaRPr lang="en-US" sz="2800" dirty="0"/>
          </a:p>
        </p:txBody>
      </p:sp>
      <p:sp>
        <p:nvSpPr>
          <p:cNvPr id="3" name="Content Placeholder 2"/>
          <p:cNvSpPr>
            <a:spLocks noGrp="1"/>
          </p:cNvSpPr>
          <p:nvPr>
            <p:ph idx="1"/>
          </p:nvPr>
        </p:nvSpPr>
        <p:spPr>
          <a:xfrm>
            <a:off x="1295401" y="1528354"/>
            <a:ext cx="9601196" cy="4347514"/>
          </a:xfrm>
        </p:spPr>
        <p:txBody>
          <a:bodyPr>
            <a:normAutofit fontScale="70000" lnSpcReduction="20000"/>
          </a:bodyPr>
          <a:lstStyle/>
          <a:p>
            <a:r>
              <a:rPr lang="en-US" dirty="0"/>
              <a:t>STANDARD 10 Human service professionals provide services without discrimination or preference in regards to age, ethnicity, culture, race, ability, gender, language preference, religion, sexual orientation, socioeconomic status, nationality, or other historically oppressed groups.</a:t>
            </a:r>
          </a:p>
          <a:p>
            <a:r>
              <a:rPr lang="en-US" dirty="0"/>
              <a:t>STANDARD 11 Human service professionals are knowledgeable about their cultures and communities within which they practice. They are aware of multiculturalism in society and its impact on the community as well as individuals within the community. They respect the cultures and beliefs of individuals and groups.</a:t>
            </a:r>
          </a:p>
          <a:p>
            <a:r>
              <a:rPr lang="en-US" dirty="0"/>
              <a:t>STANDARD 12 Human service professionals are aware of local, state, and federal laws. They advocate for change in regulations and statutes when such legislation conflicts with ethical guidelines and/or client rights. Where laws are harmful to individuals, groups, or communities, human service professionals consider the conflict between the values of obeying the law and the values of serving people and may decide to initiate social action.</a:t>
            </a:r>
          </a:p>
          <a:p>
            <a:r>
              <a:rPr lang="en-US" dirty="0"/>
              <a:t>STANDARD 13 Human service professionals stay informed about current social issues as they affect clients and communities. If appropriate to the helping relationship, they share this information with clients, groups and communities as part of their work.</a:t>
            </a:r>
          </a:p>
          <a:p>
            <a:r>
              <a:rPr lang="en-US" dirty="0"/>
              <a:t>STANDARD 14 Human service professionals are aware of social and political issues that differentially affect clients from diverse backgrounds.</a:t>
            </a:r>
          </a:p>
          <a:p>
            <a:pPr marL="0" indent="0">
              <a:buNone/>
            </a:pPr>
            <a:endParaRPr lang="en-US" dirty="0"/>
          </a:p>
        </p:txBody>
      </p:sp>
    </p:spTree>
    <p:extLst>
      <p:ext uri="{BB962C8B-B14F-4D97-AF65-F5344CB8AC3E}">
        <p14:creationId xmlns:p14="http://schemas.microsoft.com/office/powerpoint/2010/main" val="28806065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68</TotalTime>
  <Words>2677</Words>
  <Application>Microsoft Office PowerPoint</Application>
  <PresentationFormat>Widescreen</PresentationFormat>
  <Paragraphs>83</Paragraphs>
  <Slides>20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Organic</vt:lpstr>
      <vt:lpstr>Service Specific Standards </vt:lpstr>
      <vt:lpstr>Service Specific Standards Defined </vt:lpstr>
      <vt:lpstr>The BIGGER Picture (double click to start video) </vt:lpstr>
      <vt:lpstr>Why is this video relevant???</vt:lpstr>
      <vt:lpstr>The National Organization for Human Services </vt:lpstr>
      <vt:lpstr>Human Service Professional Standards of Service and Professionalism </vt:lpstr>
      <vt:lpstr>Responsibilities and Standards </vt:lpstr>
      <vt:lpstr>PowerPoint Presentation</vt:lpstr>
      <vt:lpstr>Responsibility to the Public and Society </vt:lpstr>
      <vt:lpstr>PowerPoint Presentation</vt:lpstr>
      <vt:lpstr>Responsibility to Colleagues </vt:lpstr>
      <vt:lpstr>Responsibility to Employers</vt:lpstr>
      <vt:lpstr>Responsibility to Profession</vt:lpstr>
      <vt:lpstr>PowerPoint Presentation</vt:lpstr>
      <vt:lpstr>Responsibility to Self </vt:lpstr>
      <vt:lpstr>Responsibility to Self </vt:lpstr>
      <vt:lpstr>Responsibility to Students </vt:lpstr>
      <vt:lpstr>PowerPoint Presentation</vt:lpstr>
      <vt:lpstr>We want to strive to achieve the very best standards….. And always be “bearable” to each other and the general public…..</vt:lpstr>
      <vt:lpstr>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Specific Standards </dc:title>
  <dc:creator>Kristina Brown</dc:creator>
  <cp:lastModifiedBy>Kristina Brown</cp:lastModifiedBy>
  <cp:revision>7</cp:revision>
  <dcterms:created xsi:type="dcterms:W3CDTF">2016-10-06T14:33:27Z</dcterms:created>
  <dcterms:modified xsi:type="dcterms:W3CDTF">2016-10-06T15:41:34Z</dcterms:modified>
</cp:coreProperties>
</file>