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9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10/6/2016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artoonstock.com/" TargetMode="External"/><Relationship Id="rId2" Type="http://schemas.openxmlformats.org/officeDocument/2006/relationships/hyperlink" Target="http://www.okdhs.org/" TargetMode="External"/><Relationship Id="rId1" Type="http://schemas.openxmlformats.org/officeDocument/2006/relationships/slideLayout" Target="../slideLayouts/slideLayout2.xml"/><Relationship Id="rId4" Type="http://schemas.openxmlformats.org/officeDocument/2006/relationships/hyperlink" Target="http://www.ascog.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PROGRAM </a:t>
            </a:r>
            <a:r>
              <a:rPr lang="en-US" sz="7200" dirty="0" err="1" smtClean="0"/>
              <a:t>REports</a:t>
            </a:r>
            <a:endParaRPr lang="en-US" sz="7200" dirty="0"/>
          </a:p>
        </p:txBody>
      </p:sp>
      <p:sp>
        <p:nvSpPr>
          <p:cNvPr id="3" name="Subtitle 2"/>
          <p:cNvSpPr>
            <a:spLocks noGrp="1"/>
          </p:cNvSpPr>
          <p:nvPr>
            <p:ph type="subTitle" idx="1"/>
          </p:nvPr>
        </p:nvSpPr>
        <p:spPr/>
        <p:txBody>
          <a:bodyPr/>
          <a:lstStyle/>
          <a:p>
            <a:r>
              <a:rPr lang="en-US" dirty="0" smtClean="0"/>
              <a:t>Employee training module for the month of January</a:t>
            </a:r>
          </a:p>
          <a:p>
            <a:r>
              <a:rPr lang="en-US" dirty="0" smtClean="0"/>
              <a:t> (updated 10-6-2016)</a:t>
            </a:r>
            <a:endParaRPr lang="en-US" dirty="0"/>
          </a:p>
        </p:txBody>
      </p:sp>
    </p:spTree>
    <p:extLst>
      <p:ext uri="{BB962C8B-B14F-4D97-AF65-F5344CB8AC3E}">
        <p14:creationId xmlns:p14="http://schemas.microsoft.com/office/powerpoint/2010/main" val="4281200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sz="quarter" idx="13"/>
          </p:nvPr>
        </p:nvSpPr>
        <p:spPr/>
        <p:txBody>
          <a:bodyPr/>
          <a:lstStyle/>
          <a:p>
            <a:r>
              <a:rPr lang="en-US" dirty="0" smtClean="0">
                <a:hlinkClick r:id="rId2"/>
              </a:rPr>
              <a:t>http://www.okdhs.org</a:t>
            </a:r>
            <a:endParaRPr lang="en-US" dirty="0" smtClean="0"/>
          </a:p>
          <a:p>
            <a:r>
              <a:rPr lang="en-US" dirty="0" smtClean="0">
                <a:hlinkClick r:id="rId3"/>
              </a:rPr>
              <a:t>http://www.cartoonstock.com</a:t>
            </a:r>
            <a:endParaRPr lang="en-US" dirty="0" smtClean="0"/>
          </a:p>
          <a:p>
            <a:r>
              <a:rPr lang="en-US" dirty="0" smtClean="0">
                <a:hlinkClick r:id="rId4"/>
              </a:rPr>
              <a:t>http://www.ascog.org</a:t>
            </a:r>
            <a:r>
              <a:rPr lang="en-US" dirty="0" smtClean="0"/>
              <a:t> </a:t>
            </a:r>
          </a:p>
          <a:p>
            <a:endParaRPr lang="en-US" dirty="0" smtClean="0"/>
          </a:p>
          <a:p>
            <a:endParaRPr lang="en-US" dirty="0"/>
          </a:p>
        </p:txBody>
      </p:sp>
    </p:spTree>
    <p:extLst>
      <p:ext uri="{BB962C8B-B14F-4D97-AF65-F5344CB8AC3E}">
        <p14:creationId xmlns:p14="http://schemas.microsoft.com/office/powerpoint/2010/main" val="2552124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reporting cartoons"/>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287888" y="618186"/>
            <a:ext cx="9530366" cy="54220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1730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0"/>
            <a:ext cx="10364451" cy="656823"/>
          </a:xfrm>
        </p:spPr>
        <p:txBody>
          <a:bodyPr/>
          <a:lstStyle/>
          <a:p>
            <a:r>
              <a:rPr lang="en-US" dirty="0" smtClean="0"/>
              <a:t>Title iii services program report </a:t>
            </a:r>
            <a:endParaRPr lang="en-US" dirty="0"/>
          </a:p>
        </p:txBody>
      </p:sp>
      <p:pic>
        <p:nvPicPr>
          <p:cNvPr id="5" name="Content Placeholder 4"/>
          <p:cNvPicPr>
            <a:picLocks noGrp="1" noChangeAspect="1"/>
          </p:cNvPicPr>
          <p:nvPr>
            <p:ph sz="quarter" idx="13"/>
          </p:nvPr>
        </p:nvPicPr>
        <p:blipFill>
          <a:blip r:embed="rId2"/>
          <a:stretch>
            <a:fillRect/>
          </a:stretch>
        </p:blipFill>
        <p:spPr>
          <a:xfrm>
            <a:off x="2756079" y="656823"/>
            <a:ext cx="5795493" cy="5808371"/>
          </a:xfrm>
          <a:prstGeom prst="rect">
            <a:avLst/>
          </a:prstGeom>
        </p:spPr>
      </p:pic>
    </p:spTree>
    <p:extLst>
      <p:ext uri="{BB962C8B-B14F-4D97-AF65-F5344CB8AC3E}">
        <p14:creationId xmlns:p14="http://schemas.microsoft.com/office/powerpoint/2010/main" val="4207594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69370"/>
          </a:xfrm>
        </p:spPr>
        <p:txBody>
          <a:bodyPr/>
          <a:lstStyle/>
          <a:p>
            <a:r>
              <a:rPr lang="en-US" dirty="0"/>
              <a:t>ASCOG SFY16 S19 Report Instructions</a:t>
            </a:r>
          </a:p>
        </p:txBody>
      </p:sp>
      <p:sp>
        <p:nvSpPr>
          <p:cNvPr id="3" name="Content Placeholder 2"/>
          <p:cNvSpPr>
            <a:spLocks noGrp="1"/>
          </p:cNvSpPr>
          <p:nvPr>
            <p:ph sz="quarter" idx="13"/>
          </p:nvPr>
        </p:nvSpPr>
        <p:spPr>
          <a:xfrm>
            <a:off x="913774" y="1648496"/>
            <a:ext cx="10363826" cy="4353059"/>
          </a:xfrm>
        </p:spPr>
        <p:txBody>
          <a:bodyPr>
            <a:normAutofit lnSpcReduction="10000"/>
          </a:bodyPr>
          <a:lstStyle/>
          <a:p>
            <a:r>
              <a:rPr lang="en-US" dirty="0"/>
              <a:t>The DHS Aging Services official copy of the S19 report is located at this link. </a:t>
            </a:r>
            <a:endParaRPr lang="en-US" dirty="0" smtClean="0"/>
          </a:p>
          <a:p>
            <a:r>
              <a:rPr lang="en-US" dirty="0" smtClean="0"/>
              <a:t>The </a:t>
            </a:r>
            <a:r>
              <a:rPr lang="en-US" dirty="0"/>
              <a:t>due date for this report is located in your contract. The S19 report is due each month on the same day AIM data is due. Failure to timely submit the AIM report each month may cause a delay in funding. </a:t>
            </a:r>
            <a:endParaRPr lang="en-US" dirty="0" smtClean="0"/>
          </a:p>
          <a:p>
            <a:r>
              <a:rPr lang="en-US" dirty="0" smtClean="0"/>
              <a:t>Month </a:t>
            </a:r>
            <a:r>
              <a:rPr lang="en-US" dirty="0"/>
              <a:t>– Previous month for which you are filling out the report. </a:t>
            </a:r>
            <a:endParaRPr lang="en-US" dirty="0" smtClean="0"/>
          </a:p>
          <a:p>
            <a:r>
              <a:rPr lang="en-US" dirty="0" smtClean="0"/>
              <a:t>Year </a:t>
            </a:r>
            <a:r>
              <a:rPr lang="en-US" dirty="0"/>
              <a:t>– Calendar year. </a:t>
            </a:r>
            <a:endParaRPr lang="en-US" dirty="0" smtClean="0"/>
          </a:p>
          <a:p>
            <a:r>
              <a:rPr lang="en-US" dirty="0" smtClean="0"/>
              <a:t>Project </a:t>
            </a:r>
            <a:r>
              <a:rPr lang="en-US" dirty="0"/>
              <a:t>Name – should match the “project title” listed on your grant application/update for the current fiscal year. See application cover page</a:t>
            </a:r>
            <a:r>
              <a:rPr lang="en-US" dirty="0" smtClean="0"/>
              <a:t>:</a:t>
            </a:r>
          </a:p>
          <a:p>
            <a:endParaRPr lang="en-US" dirty="0"/>
          </a:p>
          <a:p>
            <a:r>
              <a:rPr lang="en-US" dirty="0" smtClean="0"/>
              <a:t> </a:t>
            </a:r>
            <a:r>
              <a:rPr lang="en-US" dirty="0"/>
              <a:t>1. Project Title. This should not change throughout the project year. </a:t>
            </a:r>
          </a:p>
        </p:txBody>
      </p:sp>
    </p:spTree>
    <p:extLst>
      <p:ext uri="{BB962C8B-B14F-4D97-AF65-F5344CB8AC3E}">
        <p14:creationId xmlns:p14="http://schemas.microsoft.com/office/powerpoint/2010/main" val="2106712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171976"/>
            <a:ext cx="10363826" cy="5022761"/>
          </a:xfrm>
        </p:spPr>
        <p:txBody>
          <a:bodyPr/>
          <a:lstStyle/>
          <a:p>
            <a:r>
              <a:rPr lang="en-US" dirty="0"/>
              <a:t>Project Location – should match the “project location” listed on your grant application/update for the current fiscal year. See application cover page: </a:t>
            </a:r>
            <a:endParaRPr lang="en-US" dirty="0" smtClean="0"/>
          </a:p>
          <a:p>
            <a:r>
              <a:rPr lang="en-US" dirty="0" smtClean="0"/>
              <a:t>4</a:t>
            </a:r>
            <a:r>
              <a:rPr lang="en-US" dirty="0"/>
              <a:t>. Project Location. This should not change throughout the project year. </a:t>
            </a:r>
            <a:endParaRPr lang="en-US" dirty="0" smtClean="0"/>
          </a:p>
          <a:p>
            <a:endParaRPr lang="en-US" dirty="0" smtClean="0"/>
          </a:p>
          <a:p>
            <a:pPr marL="0" indent="0">
              <a:buNone/>
            </a:pPr>
            <a:r>
              <a:rPr lang="en-US" dirty="0" smtClean="0"/>
              <a:t>Summary </a:t>
            </a:r>
            <a:r>
              <a:rPr lang="en-US" dirty="0"/>
              <a:t>of project program and activities – should match the “project summary” listed on your grant application/update for the current fiscal year. See application cover page: </a:t>
            </a:r>
            <a:endParaRPr lang="en-US" dirty="0" smtClean="0"/>
          </a:p>
          <a:p>
            <a:r>
              <a:rPr lang="en-US" dirty="0" smtClean="0"/>
              <a:t>12</a:t>
            </a:r>
            <a:r>
              <a:rPr lang="en-US" dirty="0"/>
              <a:t>. Project Summary. This should not change throughout the project year. </a:t>
            </a:r>
          </a:p>
        </p:txBody>
      </p:sp>
    </p:spTree>
    <p:extLst>
      <p:ext uri="{BB962C8B-B14F-4D97-AF65-F5344CB8AC3E}">
        <p14:creationId xmlns:p14="http://schemas.microsoft.com/office/powerpoint/2010/main" val="2695568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399246"/>
            <a:ext cx="10363826" cy="5391954"/>
          </a:xfrm>
        </p:spPr>
        <p:txBody>
          <a:bodyPr>
            <a:normAutofit fontScale="85000" lnSpcReduction="10000"/>
          </a:bodyPr>
          <a:lstStyle/>
          <a:p>
            <a:r>
              <a:rPr lang="en-US" dirty="0"/>
              <a:t>List the project service categories and write a short paragraph on each – Project service categories should match the service categories listed in your approved scopes of work from your grant application. For each service category, list the following: </a:t>
            </a:r>
            <a:endParaRPr lang="en-US" dirty="0" smtClean="0"/>
          </a:p>
          <a:p>
            <a:r>
              <a:rPr lang="en-US" dirty="0" smtClean="0"/>
              <a:t>1</a:t>
            </a:r>
            <a:r>
              <a:rPr lang="en-US" dirty="0"/>
              <a:t>. Service category name. </a:t>
            </a:r>
            <a:endParaRPr lang="en-US" dirty="0" smtClean="0"/>
          </a:p>
          <a:p>
            <a:r>
              <a:rPr lang="en-US" dirty="0" smtClean="0"/>
              <a:t>2</a:t>
            </a:r>
            <a:r>
              <a:rPr lang="en-US" dirty="0"/>
              <a:t>. Annual units of service goal (matching approved scope of work goal for units served). This should not change without approval from ASCOG. </a:t>
            </a:r>
            <a:endParaRPr lang="en-US" dirty="0" smtClean="0"/>
          </a:p>
          <a:p>
            <a:r>
              <a:rPr lang="en-US" dirty="0" smtClean="0"/>
              <a:t>3</a:t>
            </a:r>
            <a:r>
              <a:rPr lang="en-US" dirty="0"/>
              <a:t>. Annual persons served goal (if applicable – matching approved scope of work goal for unduplicated persons served). This should not change without approval from ASCOG. </a:t>
            </a:r>
            <a:endParaRPr lang="en-US" dirty="0" smtClean="0"/>
          </a:p>
          <a:p>
            <a:r>
              <a:rPr lang="en-US" dirty="0" smtClean="0"/>
              <a:t>4</a:t>
            </a:r>
            <a:r>
              <a:rPr lang="en-US" dirty="0"/>
              <a:t>. Units provided for report month (i.e. May – 45 units). This should match the data you submit to AIM. </a:t>
            </a:r>
            <a:endParaRPr lang="en-US" dirty="0" smtClean="0"/>
          </a:p>
          <a:p>
            <a:r>
              <a:rPr lang="en-US" dirty="0" smtClean="0"/>
              <a:t>5</a:t>
            </a:r>
            <a:r>
              <a:rPr lang="en-US" dirty="0"/>
              <a:t>. Unduplicated persons served for report month (if applicable</a:t>
            </a:r>
            <a:r>
              <a:rPr lang="en-US" dirty="0" smtClean="0"/>
              <a:t>).</a:t>
            </a:r>
          </a:p>
          <a:p>
            <a:r>
              <a:rPr lang="en-US" dirty="0" smtClean="0"/>
              <a:t> </a:t>
            </a:r>
            <a:r>
              <a:rPr lang="en-US" dirty="0"/>
              <a:t>6. Comments regarding factors that caused reduced or increased units of service for that month, if applicable. If you are on target to reach your goal, you can simply say, “on target to reach annual goal.”</a:t>
            </a:r>
          </a:p>
        </p:txBody>
      </p:sp>
    </p:spTree>
    <p:extLst>
      <p:ext uri="{BB962C8B-B14F-4D97-AF65-F5344CB8AC3E}">
        <p14:creationId xmlns:p14="http://schemas.microsoft.com/office/powerpoint/2010/main" val="121734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390918"/>
            <a:ext cx="10363826" cy="4400281"/>
          </a:xfrm>
        </p:spPr>
        <p:txBody>
          <a:bodyPr>
            <a:normAutofit fontScale="92500" lnSpcReduction="10000"/>
          </a:bodyPr>
          <a:lstStyle/>
          <a:p>
            <a:r>
              <a:rPr lang="en-US" dirty="0"/>
              <a:t>Describe any special activities undertake this month in coordination with other groups or agencies. – The activities included in this section should match the activities listed in your targeting or outreach narratives. The activities should include any activity completed in coordination with other groups or agencies, such as home health agencies, ASCOG, other Title III projects, other non-Title III senior service projects, especially Native American Title VI projects. For each activity, make sure to include the following: </a:t>
            </a:r>
            <a:endParaRPr lang="en-US" dirty="0" smtClean="0"/>
          </a:p>
          <a:p>
            <a:r>
              <a:rPr lang="en-US" dirty="0" smtClean="0"/>
              <a:t> </a:t>
            </a:r>
            <a:r>
              <a:rPr lang="en-US" dirty="0"/>
              <a:t>Date of activity </a:t>
            </a:r>
            <a:endParaRPr lang="en-US" dirty="0" smtClean="0"/>
          </a:p>
          <a:p>
            <a:r>
              <a:rPr lang="en-US" dirty="0" smtClean="0"/>
              <a:t> </a:t>
            </a:r>
            <a:r>
              <a:rPr lang="en-US" dirty="0"/>
              <a:t>Name of other group or agency. </a:t>
            </a:r>
            <a:endParaRPr lang="en-US" dirty="0" smtClean="0"/>
          </a:p>
          <a:p>
            <a:r>
              <a:rPr lang="en-US" dirty="0" smtClean="0"/>
              <a:t> </a:t>
            </a:r>
            <a:r>
              <a:rPr lang="en-US" dirty="0"/>
              <a:t>Location of activity. </a:t>
            </a:r>
            <a:endParaRPr lang="en-US" dirty="0" smtClean="0"/>
          </a:p>
          <a:p>
            <a:r>
              <a:rPr lang="en-US" dirty="0" smtClean="0"/>
              <a:t> </a:t>
            </a:r>
            <a:r>
              <a:rPr lang="en-US" dirty="0"/>
              <a:t>Include an estimate of the number of persons served under each special activity.</a:t>
            </a:r>
          </a:p>
        </p:txBody>
      </p:sp>
    </p:spTree>
    <p:extLst>
      <p:ext uri="{BB962C8B-B14F-4D97-AF65-F5344CB8AC3E}">
        <p14:creationId xmlns:p14="http://schemas.microsoft.com/office/powerpoint/2010/main" val="1883883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708338"/>
            <a:ext cx="10363826" cy="5082861"/>
          </a:xfrm>
        </p:spPr>
        <p:txBody>
          <a:bodyPr/>
          <a:lstStyle/>
          <a:p>
            <a:r>
              <a:rPr lang="en-US" dirty="0"/>
              <a:t>Report any changes or additions to project staff: Applies only to staff positions listed in your Title III grant application. For all staff changes, list the changes noting the person’s name who left and the person’s name who replaced them. Remember, any change in personnel requires a budget modification. If no staff changes occur during the report month, say “no change.” </a:t>
            </a:r>
            <a:endParaRPr lang="en-US" dirty="0" smtClean="0"/>
          </a:p>
          <a:p>
            <a:r>
              <a:rPr lang="en-US" dirty="0" smtClean="0"/>
              <a:t>Signature </a:t>
            </a:r>
            <a:r>
              <a:rPr lang="en-US" dirty="0"/>
              <a:t>– must be scripted signature. DHS has not officially given us permission to accept electronic signatures. </a:t>
            </a:r>
            <a:endParaRPr lang="en-US" dirty="0" smtClean="0"/>
          </a:p>
          <a:p>
            <a:r>
              <a:rPr lang="en-US" dirty="0" smtClean="0"/>
              <a:t>Date </a:t>
            </a:r>
            <a:r>
              <a:rPr lang="en-US" dirty="0"/>
              <a:t>– date of signature</a:t>
            </a:r>
            <a:r>
              <a:rPr lang="en-US" dirty="0" smtClean="0"/>
              <a:t>.</a:t>
            </a:r>
          </a:p>
          <a:p>
            <a:r>
              <a:rPr lang="en-US" dirty="0" smtClean="0"/>
              <a:t> </a:t>
            </a:r>
            <a:r>
              <a:rPr lang="en-US" dirty="0"/>
              <a:t>Submittal: Send to ASCOG AAA Planner, fax - 580.252.6170, email – croc_ca@ascog.org, or post – PO Box 1647, Duncan OK 73534-1647. </a:t>
            </a:r>
          </a:p>
        </p:txBody>
      </p:sp>
    </p:spTree>
    <p:extLst>
      <p:ext uri="{BB962C8B-B14F-4D97-AF65-F5344CB8AC3E}">
        <p14:creationId xmlns:p14="http://schemas.microsoft.com/office/powerpoint/2010/main" val="3979306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clarity, tips </a:t>
            </a:r>
            <a:endParaRPr lang="en-US" dirty="0"/>
          </a:p>
        </p:txBody>
      </p:sp>
      <p:sp>
        <p:nvSpPr>
          <p:cNvPr id="3" name="Content Placeholder 2"/>
          <p:cNvSpPr>
            <a:spLocks noGrp="1"/>
          </p:cNvSpPr>
          <p:nvPr>
            <p:ph sz="quarter" idx="13"/>
          </p:nvPr>
        </p:nvSpPr>
        <p:spPr/>
        <p:txBody>
          <a:bodyPr/>
          <a:lstStyle/>
          <a:p>
            <a:r>
              <a:rPr lang="en-US" dirty="0" smtClean="0"/>
              <a:t>Contact your supervisor in the event that you need clarity or have questions regarding proper title iii program report completion.</a:t>
            </a:r>
          </a:p>
          <a:p>
            <a:r>
              <a:rPr lang="en-US" dirty="0" smtClean="0"/>
              <a:t>If you are unsure about any section or response see your supervisor.</a:t>
            </a:r>
          </a:p>
          <a:p>
            <a:r>
              <a:rPr lang="en-US" dirty="0" smtClean="0"/>
              <a:t>Make sure you have current forms and program guidelines to answer all questions and to provide current accurate information.</a:t>
            </a:r>
            <a:endParaRPr lang="en-US" dirty="0"/>
          </a:p>
        </p:txBody>
      </p:sp>
    </p:spTree>
    <p:extLst>
      <p:ext uri="{BB962C8B-B14F-4D97-AF65-F5344CB8AC3E}">
        <p14:creationId xmlns:p14="http://schemas.microsoft.com/office/powerpoint/2010/main" val="278031555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TM04033925[[fn=Droplet]]</Template>
  <TotalTime>91</TotalTime>
  <Words>725</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Tw Cen MT</vt:lpstr>
      <vt:lpstr>Droplet</vt:lpstr>
      <vt:lpstr>PROGRAM REports</vt:lpstr>
      <vt:lpstr>PowerPoint Presentation</vt:lpstr>
      <vt:lpstr>Title iii services program report </vt:lpstr>
      <vt:lpstr>ASCOG SFY16 S19 Report Instructions</vt:lpstr>
      <vt:lpstr>PowerPoint Presentation</vt:lpstr>
      <vt:lpstr>PowerPoint Presentation</vt:lpstr>
      <vt:lpstr>PowerPoint Presentation</vt:lpstr>
      <vt:lpstr>PowerPoint Presentation</vt:lpstr>
      <vt:lpstr>Questions, clarity, tips </vt:lpstr>
      <vt:lpstr>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REports</dc:title>
  <dc:creator>Kristina Brown</dc:creator>
  <cp:lastModifiedBy>Kristina Brown</cp:lastModifiedBy>
  <cp:revision>3</cp:revision>
  <dcterms:created xsi:type="dcterms:W3CDTF">2016-10-06T16:46:53Z</dcterms:created>
  <dcterms:modified xsi:type="dcterms:W3CDTF">2016-10-06T18:18:51Z</dcterms:modified>
</cp:coreProperties>
</file>