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4" r:id="rId11"/>
    <p:sldId id="262" r:id="rId12"/>
    <p:sldId id="263" r:id="rId13"/>
    <p:sldId id="265" r:id="rId14"/>
    <p:sldId id="266" r:id="rId15"/>
    <p:sldId id="268"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5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423859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35433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07359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3700462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495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602192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3386332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356913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16034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9B35AC-ED34-4E55-AFDF-9E27547C698E}"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944368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9B35AC-ED34-4E55-AFDF-9E27547C698E}"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463392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9B35AC-ED34-4E55-AFDF-9E27547C698E}"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05162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9B35AC-ED34-4E55-AFDF-9E27547C698E}"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30029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B35AC-ED34-4E55-AFDF-9E27547C698E}"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03116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9B35AC-ED34-4E55-AFDF-9E27547C698E}"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758368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9B35AC-ED34-4E55-AFDF-9E27547C698E}"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A8E35-E0E5-4346-A36C-908589ED319C}" type="slidenum">
              <a:rPr lang="en-US" smtClean="0"/>
              <a:t>‹#›</a:t>
            </a:fld>
            <a:endParaRPr lang="en-US"/>
          </a:p>
        </p:txBody>
      </p:sp>
    </p:spTree>
    <p:extLst>
      <p:ext uri="{BB962C8B-B14F-4D97-AF65-F5344CB8AC3E}">
        <p14:creationId xmlns:p14="http://schemas.microsoft.com/office/powerpoint/2010/main" val="196005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9B35AC-ED34-4E55-AFDF-9E27547C698E}" type="datetimeFigureOut">
              <a:rPr lang="en-US" smtClean="0"/>
              <a:t>10/6/2016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2A8E35-E0E5-4346-A36C-908589ED319C}" type="slidenum">
              <a:rPr lang="en-US" smtClean="0"/>
              <a:t>‹#›</a:t>
            </a:fld>
            <a:endParaRPr lang="en-US"/>
          </a:p>
        </p:txBody>
      </p:sp>
    </p:spTree>
    <p:extLst>
      <p:ext uri="{BB962C8B-B14F-4D97-AF65-F5344CB8AC3E}">
        <p14:creationId xmlns:p14="http://schemas.microsoft.com/office/powerpoint/2010/main" val="2399133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okdhs.org/library/policy/oac340/105/10/0058000.htm" TargetMode="External"/><Relationship Id="rId2" Type="http://schemas.openxmlformats.org/officeDocument/2006/relationships/hyperlink" Target="http://www.okdhs.org/library/policy/oac340/105/10/0041000.htm" TargetMode="External"/><Relationship Id="rId1" Type="http://schemas.openxmlformats.org/officeDocument/2006/relationships/slideLayout" Target="../slideLayouts/slideLayout2.xml"/><Relationship Id="rId4" Type="http://schemas.openxmlformats.org/officeDocument/2006/relationships/hyperlink" Target="http://www.okdhs.org/OKDHS/Templates/Policy.asp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okdhs.org/library/policy/oac340/105/10/0102000.htm#1" TargetMode="External"/><Relationship Id="rId2" Type="http://schemas.openxmlformats.org/officeDocument/2006/relationships/hyperlink" Target="http://www.okdhs.org/OKDHS/Templates/Policy.aspx" TargetMode="External"/><Relationship Id="rId1" Type="http://schemas.openxmlformats.org/officeDocument/2006/relationships/slideLayout" Target="../slideLayouts/slideLayout2.xml"/><Relationship Id="rId4" Type="http://schemas.openxmlformats.org/officeDocument/2006/relationships/hyperlink" Target="http://www.okdhs.org/OKDHS/Templates/Policy.aspx?NRMODE=Published&amp;NRNODEGUID=%7b71FA4B40-6B39-4EB9-AD14-4A8A4D3A84D1%7d&amp;NRORIGINALURL=/library/policy/oac340/105/10/0060000.htm&amp;NRCACHEHINT=NoModifyGuest#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4544" y="1331718"/>
            <a:ext cx="10285927" cy="1569660"/>
          </a:xfrm>
          <a:prstGeom prst="rect">
            <a:avLst/>
          </a:prstGeom>
          <a:noFill/>
        </p:spPr>
        <p:txBody>
          <a:bodyPr wrap="square" lIns="91440" tIns="45720" rIns="91440" bIns="45720">
            <a:spAutoFit/>
          </a:bodyPr>
          <a:lstStyle/>
          <a:p>
            <a:pPr algn="ctr"/>
            <a:r>
              <a:rPr lang="en-US" sz="96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rPr>
              <a:t>WELCOME</a:t>
            </a:r>
            <a:endParaRPr lang="en-US" sz="9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endParaRPr>
          </a:p>
        </p:txBody>
      </p:sp>
      <p:sp>
        <p:nvSpPr>
          <p:cNvPr id="7" name="Rectangle 6"/>
          <p:cNvSpPr/>
          <p:nvPr/>
        </p:nvSpPr>
        <p:spPr>
          <a:xfrm>
            <a:off x="1302088" y="2901378"/>
            <a:ext cx="7990841" cy="1754326"/>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Outreach/Intake Training</a:t>
            </a:r>
          </a:p>
          <a:p>
            <a:pPr algn="ctr"/>
            <a:r>
              <a:rPr lang="en-US" sz="5400" dirty="0" smtClean="0">
                <a:ln w="0"/>
                <a:solidFill>
                  <a:schemeClr val="accent1"/>
                </a:solidFill>
                <a:effectLst>
                  <a:outerShdw blurRad="38100" dist="25400" dir="5400000" algn="ctr" rotWithShape="0">
                    <a:srgbClr val="6E747A">
                      <a:alpha val="43000"/>
                    </a:srgbClr>
                  </a:outerShdw>
                </a:effectLst>
              </a:rPr>
              <a:t>April 20, 2015</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302833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7957" y="1789043"/>
            <a:ext cx="9525365" cy="1938992"/>
          </a:xfrm>
          <a:prstGeom prst="rect">
            <a:avLst/>
          </a:prstGeom>
          <a:noFill/>
        </p:spPr>
        <p:txBody>
          <a:bodyPr wrap="none" lIns="91440" tIns="45720" rIns="91440" bIns="45720">
            <a:spAutoFit/>
          </a:bodyPr>
          <a:lstStyle/>
          <a:p>
            <a:pPr algn="ctr"/>
            <a:r>
              <a:rPr lang="en-US" sz="6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rPr>
              <a:t>Collaborative Discussion on </a:t>
            </a:r>
          </a:p>
          <a:p>
            <a:pPr algn="ctr"/>
            <a:r>
              <a:rPr lang="en-US" sz="6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rPr>
              <a:t>Marketing O4A Programs</a:t>
            </a:r>
            <a:endParaRPr lang="en-US" sz="6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9697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Times New Roman" panose="02020603050405020304" pitchFamily="18" charset="0"/>
                <a:cs typeface="Times New Roman" panose="02020603050405020304" pitchFamily="18" charset="0"/>
              </a:rPr>
              <a:t>Intake Forms</a:t>
            </a:r>
            <a:endParaRPr lang="en-US" sz="4800" b="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771110532"/>
              </p:ext>
            </p:extLst>
          </p:nvPr>
        </p:nvGraphicFramePr>
        <p:xfrm>
          <a:off x="283335" y="1493949"/>
          <a:ext cx="9337185" cy="3421215"/>
        </p:xfrm>
        <a:graphic>
          <a:graphicData uri="http://schemas.openxmlformats.org/drawingml/2006/table">
            <a:tbl>
              <a:tblPr firstRow="1" firstCol="1" bandRow="1">
                <a:tableStyleId>{5C22544A-7EE6-4342-B048-85BDC9FD1C3A}</a:tableStyleId>
              </a:tblPr>
              <a:tblGrid>
                <a:gridCol w="1452399"/>
                <a:gridCol w="860389"/>
                <a:gridCol w="860389"/>
                <a:gridCol w="741197"/>
                <a:gridCol w="1275812"/>
                <a:gridCol w="1326524"/>
                <a:gridCol w="1352282"/>
                <a:gridCol w="1468193"/>
              </a:tblGrid>
              <a:tr h="429755">
                <a:tc rowSpan="2">
                  <a:txBody>
                    <a:bodyPr/>
                    <a:lstStyle/>
                    <a:p>
                      <a:pPr marL="0" marR="0" algn="ctr">
                        <a:spcBef>
                          <a:spcPts val="0"/>
                        </a:spcBef>
                        <a:spcAft>
                          <a:spcPts val="0"/>
                        </a:spcAft>
                      </a:pPr>
                      <a:r>
                        <a:rPr lang="en-US" sz="1800" dirty="0">
                          <a:effectLst/>
                          <a:latin typeface="Times New Roman" panose="02020603050405020304" pitchFamily="18" charset="0"/>
                          <a:cs typeface="Times New Roman" panose="02020603050405020304" pitchFamily="18" charset="0"/>
                        </a:rPr>
                        <a:t>Type of Participant</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gridSpan="7">
                  <a:txBody>
                    <a:bodyPr/>
                    <a:lstStyle/>
                    <a:p>
                      <a:pPr marL="0" marR="0" algn="ctr">
                        <a:spcBef>
                          <a:spcPts val="0"/>
                        </a:spcBef>
                        <a:spcAft>
                          <a:spcPts val="0"/>
                        </a:spcAft>
                      </a:pPr>
                      <a:r>
                        <a:rPr lang="en-US" sz="2000" dirty="0">
                          <a:effectLst/>
                          <a:latin typeface="Times New Roman" panose="02020603050405020304" pitchFamily="18" charset="0"/>
                          <a:cs typeface="Times New Roman" panose="02020603050405020304" pitchFamily="18" charset="0"/>
                        </a:rPr>
                        <a:t>Forms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89197">
                <a:tc vMerge="1">
                  <a:txBody>
                    <a:bodyPr/>
                    <a:lstStyle/>
                    <a:p>
                      <a:endParaRPr lang="en-US"/>
                    </a:p>
                  </a:txBody>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Page 1 Green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Page 2 Yellow</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Page 2 Blue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Referral Form &amp; Release of Information</a:t>
                      </a:r>
                    </a:p>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White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Page 3 Blue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Red Flag Policy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Acknowledgement of Red Flag Policy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r>
              <a:tr h="780575">
                <a:tc>
                  <a:txBody>
                    <a:bodyPr/>
                    <a:lstStyle/>
                    <a:p>
                      <a:pPr marL="0" marR="0" algn="ctr">
                        <a:spcBef>
                          <a:spcPts val="0"/>
                        </a:spcBef>
                        <a:spcAft>
                          <a:spcPts val="0"/>
                        </a:spcAft>
                      </a:pPr>
                      <a:r>
                        <a:rPr lang="en-US" sz="1800">
                          <a:effectLst/>
                          <a:latin typeface="Times New Roman" panose="02020603050405020304" pitchFamily="18" charset="0"/>
                          <a:cs typeface="Times New Roman" panose="02020603050405020304" pitchFamily="18" charset="0"/>
                        </a:rPr>
                        <a:t>Home-bound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a:effectLst/>
                          <a:latin typeface="Wingdings" panose="05000000000000000000" pitchFamily="2" charset="2"/>
                        </a:rPr>
                        <a:t>C</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2400" dirty="0">
                          <a:effectLst/>
                          <a:latin typeface="Wingdings" panose="05000000000000000000" pitchFamily="2" charset="2"/>
                        </a:rPr>
                        <a:t> </a:t>
                      </a:r>
                      <a:endParaRPr lang="en-US" sz="1000" dirty="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a:effectLst/>
                          <a:latin typeface="Wingdings" panose="05000000000000000000" pitchFamily="2" charset="2"/>
                        </a:rPr>
                        <a:t>C</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2400">
                          <a:effectLst/>
                          <a:latin typeface="Wingdings" panose="05000000000000000000" pitchFamily="2" charset="2"/>
                        </a:rPr>
                        <a:t> </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a:effectLst/>
                          <a:latin typeface="Wingdings" panose="05000000000000000000" pitchFamily="2" charset="2"/>
                        </a:rPr>
                        <a:t>C</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a:effectLst/>
                          <a:latin typeface="Wingdings" panose="05000000000000000000" pitchFamily="2" charset="2"/>
                        </a:rPr>
                        <a:t>C</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dirty="0">
                          <a:effectLst/>
                          <a:latin typeface="Wingdings" panose="05000000000000000000" pitchFamily="2" charset="2"/>
                        </a:rPr>
                        <a:t>C</a:t>
                      </a:r>
                      <a:endParaRPr lang="en-US" sz="1000" dirty="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r>
              <a:tr h="721688">
                <a:tc>
                  <a:txBody>
                    <a:bodyPr/>
                    <a:lstStyle/>
                    <a:p>
                      <a:pPr marL="0" marR="0" algn="ctr">
                        <a:spcBef>
                          <a:spcPts val="0"/>
                        </a:spcBef>
                        <a:spcAft>
                          <a:spcPts val="0"/>
                        </a:spcAft>
                      </a:pPr>
                      <a:r>
                        <a:rPr lang="en-US" sz="1800" dirty="0">
                          <a:effectLst/>
                          <a:latin typeface="Times New Roman" panose="02020603050405020304" pitchFamily="18" charset="0"/>
                          <a:cs typeface="Times New Roman" panose="02020603050405020304" pitchFamily="18" charset="0"/>
                        </a:rPr>
                        <a:t>Congregate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a:effectLst/>
                          <a:latin typeface="Wingdings" panose="05000000000000000000" pitchFamily="2" charset="2"/>
                        </a:rPr>
                        <a:t>C</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a:effectLst/>
                          <a:latin typeface="Wingdings" panose="05000000000000000000" pitchFamily="2" charset="2"/>
                        </a:rPr>
                        <a:t>C</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2400">
                          <a:effectLst/>
                          <a:latin typeface="Wingdings" panose="05000000000000000000" pitchFamily="2" charset="2"/>
                        </a:rPr>
                        <a:t> </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4100">
                          <a:effectLst/>
                          <a:latin typeface="Wingdings" panose="05000000000000000000" pitchFamily="2" charset="2"/>
                        </a:rPr>
                        <a:t>C</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2400">
                          <a:effectLst/>
                          <a:latin typeface="Wingdings" panose="05000000000000000000" pitchFamily="2" charset="2"/>
                        </a:rPr>
                        <a:t> </a:t>
                      </a:r>
                      <a:endParaRPr lang="en-US" sz="100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2400" dirty="0">
                          <a:effectLst/>
                          <a:latin typeface="Wingdings" panose="05000000000000000000" pitchFamily="2" charset="2"/>
                        </a:rPr>
                        <a:t> </a:t>
                      </a:r>
                      <a:endParaRPr lang="en-US" sz="1000" dirty="0">
                        <a:effectLst/>
                        <a:latin typeface="Wingdings" panose="05000000000000000000" pitchFamily="2" charset="2"/>
                        <a:ea typeface="Calibri" panose="020F0502020204030204" pitchFamily="34" charset="0"/>
                        <a:cs typeface="Times New Roman" panose="02020603050405020304" pitchFamily="18" charset="0"/>
                      </a:endParaRPr>
                    </a:p>
                  </a:txBody>
                  <a:tcPr marL="58909" marR="58909" marT="0" marB="0"/>
                </a:tc>
                <a:tc>
                  <a:txBody>
                    <a:bodyPr/>
                    <a:lstStyle/>
                    <a:p>
                      <a:pPr marL="0" marR="0" algn="ctr">
                        <a:spcBef>
                          <a:spcPts val="0"/>
                        </a:spcBef>
                        <a:spcAft>
                          <a:spcPts val="0"/>
                        </a:spcAft>
                      </a:pPr>
                      <a:r>
                        <a:rPr lang="en-US" sz="2400" dirty="0">
                          <a:effectLst/>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09" marR="58909" marT="0" marB="0"/>
                </a:tc>
              </a:tr>
            </a:tbl>
          </a:graphicData>
        </a:graphic>
      </p:graphicFrame>
    </p:spTree>
    <p:extLst>
      <p:ext uri="{BB962C8B-B14F-4D97-AF65-F5344CB8AC3E}">
        <p14:creationId xmlns:p14="http://schemas.microsoft.com/office/powerpoint/2010/main" val="143612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32114" y="1482522"/>
            <a:ext cx="8285990" cy="4647426"/>
          </a:xfrm>
          <a:prstGeom prst="rect">
            <a:avLst/>
          </a:prstGeom>
          <a:noFill/>
        </p:spPr>
        <p:txBody>
          <a:bodyPr wrap="square" lIns="91440" tIns="45720" rIns="91440" bIns="45720">
            <a:spAutoFit/>
          </a:bodyPr>
          <a:lstStyle/>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Title III Program Registration/Intake: </a:t>
            </a:r>
            <a:r>
              <a:rPr lang="en-US" sz="28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Page 1 Green</a:t>
            </a:r>
          </a:p>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Nutrition Screening Checklist: </a:t>
            </a:r>
            <a:r>
              <a:rPr lang="en-US" sz="28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Page 2 Blue</a:t>
            </a:r>
          </a:p>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Cont. Nutrition Screening Checklist/Referral: </a:t>
            </a:r>
            <a:r>
              <a:rPr lang="en-US" sz="28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Page 3 Blue</a:t>
            </a:r>
          </a:p>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Red Flag Policy</a:t>
            </a:r>
          </a:p>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Acknowledgement of </a:t>
            </a:r>
            <a:r>
              <a:rPr lang="en-US" sz="28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Red Flag Policy </a:t>
            </a:r>
            <a:endPar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n-US" sz="3200" b="0" cap="none" spc="0" dirty="0" smtClean="0">
              <a:ln w="0"/>
              <a:solidFill>
                <a:schemeClr val="tx1"/>
              </a:solidFill>
              <a:effectLst>
                <a:outerShdw blurRad="38100" dist="19050" dir="2700000" algn="tl" rotWithShape="0">
                  <a:schemeClr val="dk1">
                    <a:alpha val="40000"/>
                  </a:schemeClr>
                </a:outerShdw>
              </a:effectLst>
            </a:endParaRPr>
          </a:p>
          <a:p>
            <a:pPr algn="ctr"/>
            <a:endParaRPr lang="en-US" sz="3200" b="0" cap="none" spc="0" dirty="0" smtClean="0">
              <a:ln w="0"/>
              <a:solidFill>
                <a:schemeClr val="tx1"/>
              </a:solidFill>
              <a:effectLst>
                <a:outerShdw blurRad="38100" dist="19050" dir="2700000" algn="tl" rotWithShape="0">
                  <a:schemeClr val="dk1">
                    <a:alpha val="40000"/>
                  </a:schemeClr>
                </a:outerShdw>
              </a:effectLst>
            </a:endParaRPr>
          </a:p>
          <a:p>
            <a:pPr algn="ctr"/>
            <a:endParaRPr lang="en-US" sz="3200" b="0" cap="none" spc="0" dirty="0" smtClean="0">
              <a:ln w="0"/>
              <a:solidFill>
                <a:schemeClr val="tx1"/>
              </a:solidFill>
              <a:effectLst>
                <a:outerShdw blurRad="38100" dist="19050" dir="2700000" algn="tl" rotWithShape="0">
                  <a:schemeClr val="dk1">
                    <a:alpha val="40000"/>
                  </a:schemeClr>
                </a:outerShdw>
              </a:effectLst>
            </a:endParaRPr>
          </a:p>
          <a:p>
            <a:pPr algn="ctr"/>
            <a:endParaRPr lang="en-US" sz="32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7" name="Rectangle 6"/>
          <p:cNvSpPr/>
          <p:nvPr/>
        </p:nvSpPr>
        <p:spPr>
          <a:xfrm>
            <a:off x="2643960" y="282193"/>
            <a:ext cx="5365571" cy="1200329"/>
          </a:xfrm>
          <a:prstGeom prst="rect">
            <a:avLst/>
          </a:prstGeom>
          <a:noFill/>
        </p:spPr>
        <p:txBody>
          <a:bodyPr wrap="none" lIns="91440" tIns="45720" rIns="91440" bIns="45720">
            <a:spAutoFit/>
          </a:bodyPr>
          <a:lstStyle/>
          <a:p>
            <a:pPr algn="ctr"/>
            <a:r>
              <a:rPr lang="en-US" sz="72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rPr>
              <a:t>Home-bound</a:t>
            </a:r>
            <a:endParaRPr lang="en-US" sz="72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128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60076" y="325736"/>
            <a:ext cx="4733347" cy="1200329"/>
          </a:xfrm>
          <a:prstGeom prst="rect">
            <a:avLst/>
          </a:prstGeom>
          <a:noFill/>
        </p:spPr>
        <p:txBody>
          <a:bodyPr wrap="none" lIns="91440" tIns="45720" rIns="91440" bIns="45720">
            <a:spAutoFit/>
          </a:bodyPr>
          <a:lstStyle/>
          <a:p>
            <a:pPr algn="ctr"/>
            <a:r>
              <a:rPr lang="en-US" sz="72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rPr>
              <a:t>Congregate</a:t>
            </a:r>
            <a:endParaRPr lang="en-US" sz="72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Times New Roman" panose="02020603050405020304" pitchFamily="18" charset="0"/>
              <a:cs typeface="Times New Roman" panose="02020603050405020304" pitchFamily="18" charset="0"/>
            </a:endParaRPr>
          </a:p>
        </p:txBody>
      </p:sp>
      <p:sp>
        <p:nvSpPr>
          <p:cNvPr id="6" name="Rectangle 5"/>
          <p:cNvSpPr/>
          <p:nvPr/>
        </p:nvSpPr>
        <p:spPr>
          <a:xfrm>
            <a:off x="1351501" y="1818415"/>
            <a:ext cx="8182718" cy="1815882"/>
          </a:xfrm>
          <a:prstGeom prst="rect">
            <a:avLst/>
          </a:prstGeom>
          <a:noFill/>
        </p:spPr>
        <p:txBody>
          <a:bodyPr wrap="square" lIns="91440" tIns="45720" rIns="91440" bIns="45720">
            <a:spAutoFit/>
          </a:bodyPr>
          <a:lstStyle/>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Title III Program </a:t>
            </a:r>
            <a:r>
              <a:rPr lang="en-US" sz="28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Registration/Intake: </a:t>
            </a: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Page 1 Green</a:t>
            </a:r>
          </a:p>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Nutrition Screening Checklist: </a:t>
            </a:r>
            <a:r>
              <a:rPr lang="en-US" sz="28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Page 2 Yellow</a:t>
            </a:r>
          </a:p>
          <a:p>
            <a:pPr marL="457200" indent="-457200">
              <a:buFont typeface="Arial" panose="020B0604020202020204" pitchFamily="34" charset="0"/>
              <a:buChar char="•"/>
            </a:pPr>
            <a:r>
              <a:rPr lang="en-US" sz="28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Referral Form &amp; Release of Information: White </a:t>
            </a:r>
          </a:p>
          <a:p>
            <a:endParaRPr lang="en-US" sz="28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783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Times New Roman" panose="02020603050405020304" pitchFamily="18" charset="0"/>
                <a:cs typeface="Times New Roman" panose="02020603050405020304" pitchFamily="18" charset="0"/>
              </a:rPr>
              <a:t>Outreach/Intake Policy</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658312"/>
            <a:ext cx="8596668" cy="4742487"/>
          </a:xfrm>
        </p:spPr>
        <p:txBody>
          <a:bodyPr>
            <a:normAutofit/>
          </a:bodyPr>
          <a:lstStyle/>
          <a:p>
            <a:pPr lvl="0"/>
            <a:r>
              <a:rPr lang="en-US" b="1" dirty="0"/>
              <a:t>OUTREACH </a:t>
            </a:r>
            <a:r>
              <a:rPr lang="en-US" b="1" dirty="0" smtClean="0"/>
              <a:t>SERVICES</a:t>
            </a:r>
            <a:r>
              <a:rPr lang="en-US" dirty="0"/>
              <a:t> </a:t>
            </a:r>
          </a:p>
          <a:p>
            <a:pPr lvl="1"/>
            <a:r>
              <a:rPr lang="en-US" b="1" dirty="0"/>
              <a:t>Outreach service standards  [OAC 340:105-10-57]</a:t>
            </a:r>
            <a:endParaRPr lang="en-US" dirty="0"/>
          </a:p>
          <a:p>
            <a:r>
              <a:rPr lang="en-US" dirty="0"/>
              <a:t>Policy. The outreach service includes services that seek out and identify older individuals and assist them in gaining access to needed services. All providers of outreach service must comply with standards outlined in this Section and OAC 340:105-10-51, 340:105-10-58 and 340:105-10-60.</a:t>
            </a:r>
          </a:p>
          <a:p>
            <a:r>
              <a:rPr lang="en-US" dirty="0"/>
              <a:t>Procedures.  This Section is implemented by the Area Agency on Aging:</a:t>
            </a:r>
          </a:p>
          <a:p>
            <a:pPr lvl="0"/>
            <a:r>
              <a:rPr lang="en-US" dirty="0"/>
              <a:t>(1) incorporating the policy into its Title III policy and procedures manual; </a:t>
            </a:r>
          </a:p>
          <a:p>
            <a:pPr lvl="0"/>
            <a:r>
              <a:rPr lang="en-US" dirty="0"/>
              <a:t>(2) providing orientation to outreach staff on the policy; </a:t>
            </a:r>
          </a:p>
          <a:p>
            <a:pPr lvl="0"/>
            <a:r>
              <a:rPr lang="en-US" dirty="0"/>
              <a:t>(3) monitoring compliance with the policy; and </a:t>
            </a:r>
          </a:p>
          <a:p>
            <a:pPr lvl="0"/>
            <a:r>
              <a:rPr lang="en-US" dirty="0"/>
              <a:t>(4) providing ongoing technical assistance to Title III projects regarding the policy.</a:t>
            </a:r>
          </a:p>
          <a:p>
            <a:endParaRPr lang="en-US" dirty="0"/>
          </a:p>
        </p:txBody>
      </p:sp>
    </p:spTree>
    <p:extLst>
      <p:ext uri="{BB962C8B-B14F-4D97-AF65-F5344CB8AC3E}">
        <p14:creationId xmlns:p14="http://schemas.microsoft.com/office/powerpoint/2010/main" val="4121554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761" y="463640"/>
            <a:ext cx="9028089" cy="6091706"/>
          </a:xfrm>
        </p:spPr>
        <p:txBody>
          <a:bodyPr>
            <a:normAutofit/>
          </a:bodyPr>
          <a:lstStyle/>
          <a:p>
            <a:pPr lvl="1"/>
            <a:r>
              <a:rPr lang="en-US" b="1" dirty="0"/>
              <a:t>Outreach service eligibility  [OAC 340-105-10-58]</a:t>
            </a:r>
            <a:endParaRPr lang="en-US" dirty="0"/>
          </a:p>
          <a:p>
            <a:r>
              <a:rPr lang="en-US" dirty="0"/>
              <a:t>Policy.  • </a:t>
            </a:r>
            <a:r>
              <a:rPr lang="en-US" u="sng" dirty="0"/>
              <a:t>1</a:t>
            </a:r>
            <a:r>
              <a:rPr lang="en-US" dirty="0"/>
              <a:t> All individuals age 60 years of age and older are eligible to receive outreach services.  Special targeting objectives are developed to reach individuals:</a:t>
            </a:r>
          </a:p>
          <a:p>
            <a:pPr lvl="0"/>
            <a:r>
              <a:rPr lang="en-US" dirty="0"/>
              <a:t>(1) residing in rural areas; </a:t>
            </a:r>
          </a:p>
          <a:p>
            <a:pPr lvl="0"/>
            <a:r>
              <a:rPr lang="en-US" dirty="0"/>
              <a:t>(2) with greatest economic need, with particular attention to low income minority individuals; as provided in accordance with their need for services as determined by income guidelines established during initial interview/03A;</a:t>
            </a:r>
          </a:p>
          <a:p>
            <a:pPr lvl="0"/>
            <a:r>
              <a:rPr lang="en-US" dirty="0"/>
              <a:t>(3) with greatest social need, with particular attention to low income minority individuals; </a:t>
            </a:r>
          </a:p>
          <a:p>
            <a:pPr lvl="0"/>
            <a:r>
              <a:rPr lang="en-US" dirty="0"/>
              <a:t>(4) with severe disabilities; </a:t>
            </a:r>
          </a:p>
          <a:p>
            <a:pPr lvl="0"/>
            <a:r>
              <a:rPr lang="en-US" dirty="0"/>
              <a:t>(5) with limited English speaking ability; </a:t>
            </a:r>
          </a:p>
          <a:p>
            <a:pPr lvl="0"/>
            <a:r>
              <a:rPr lang="en-US" dirty="0"/>
              <a:t>(6) with Alzheimer's disease or related disorders with neurological and organic brain dysfunction and the caretakers of such individuals; </a:t>
            </a:r>
          </a:p>
          <a:p>
            <a:pPr lvl="0"/>
            <a:r>
              <a:rPr lang="en-US" dirty="0"/>
              <a:t>(7) living alone; and </a:t>
            </a:r>
          </a:p>
          <a:p>
            <a:pPr lvl="0"/>
            <a:r>
              <a:rPr lang="en-US" dirty="0"/>
              <a:t>(8) with impairments in activities of daily living (ADLs), instrumental activities of daily living (IADLs), or both.</a:t>
            </a:r>
          </a:p>
          <a:p>
            <a:endParaRPr lang="en-US" dirty="0"/>
          </a:p>
        </p:txBody>
      </p:sp>
    </p:spTree>
    <p:extLst>
      <p:ext uri="{BB962C8B-B14F-4D97-AF65-F5344CB8AC3E}">
        <p14:creationId xmlns:p14="http://schemas.microsoft.com/office/powerpoint/2010/main" val="3821558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7883"/>
            <a:ext cx="8596668" cy="5603480"/>
          </a:xfrm>
        </p:spPr>
        <p:txBody>
          <a:bodyPr>
            <a:normAutofit/>
          </a:bodyPr>
          <a:lstStyle/>
          <a:p>
            <a:pPr lvl="1"/>
            <a:r>
              <a:rPr lang="en-US" b="1" dirty="0"/>
              <a:t>Outreach service assessment  [OAC 340-105-10-59]</a:t>
            </a:r>
            <a:endParaRPr lang="en-US" dirty="0"/>
          </a:p>
          <a:p>
            <a:r>
              <a:rPr lang="en-US" dirty="0"/>
              <a:t>Policy.  Each person who desires to receive outreach service completes Form 02AG002E, Older Americans Act Assessment, Part I.  Form 02AG002E provides the person information about the outreach service and other Title III of the Older Americans Act (OAA) of 1965 services, and allows staff to obtain necessary information to better serve the needs of the person as a service participant.</a:t>
            </a:r>
          </a:p>
          <a:p>
            <a:r>
              <a:rPr lang="en-US" dirty="0"/>
              <a:t>Procedures.</a:t>
            </a:r>
          </a:p>
          <a:p>
            <a:pPr lvl="0"/>
            <a:r>
              <a:rPr lang="en-US" dirty="0"/>
              <a:t>(1) At the initial interview, the outreach worker discusses all aspects of program participation, including the opportunity to contribute to the cost of outreach and other Title III services, as appropriate.</a:t>
            </a:r>
          </a:p>
          <a:p>
            <a:pPr lvl="0"/>
            <a:r>
              <a:rPr lang="en-US" dirty="0"/>
              <a:t>(2) The outreach worker does not require written verification of any assessment information gathered to complete Form 02AG002E.  Participant assessment information includes</a:t>
            </a:r>
            <a:r>
              <a:rPr lang="en-US" dirty="0" smtClean="0"/>
              <a:t>:</a:t>
            </a:r>
            <a:r>
              <a:rPr lang="en-US" dirty="0"/>
              <a:t/>
            </a:r>
            <a:br>
              <a:rPr lang="en-US" dirty="0"/>
            </a:br>
            <a:r>
              <a:rPr lang="en-US" dirty="0"/>
              <a:t> </a:t>
            </a:r>
          </a:p>
          <a:p>
            <a:endParaRPr lang="en-US" dirty="0"/>
          </a:p>
        </p:txBody>
      </p:sp>
    </p:spTree>
    <p:extLst>
      <p:ext uri="{BB962C8B-B14F-4D97-AF65-F5344CB8AC3E}">
        <p14:creationId xmlns:p14="http://schemas.microsoft.com/office/powerpoint/2010/main" val="2555440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12125"/>
            <a:ext cx="8596668" cy="6181858"/>
          </a:xfrm>
        </p:spPr>
        <p:txBody>
          <a:bodyPr>
            <a:normAutofit fontScale="92500" lnSpcReduction="20000"/>
          </a:bodyPr>
          <a:lstStyle/>
          <a:p>
            <a:endParaRPr lang="en-US" dirty="0"/>
          </a:p>
          <a:p>
            <a:pPr lvl="1"/>
            <a:r>
              <a:rPr lang="en-US" dirty="0"/>
              <a:t>(A) name, address, and telephone number;</a:t>
            </a:r>
          </a:p>
          <a:p>
            <a:pPr lvl="1"/>
            <a:r>
              <a:rPr lang="en-US" dirty="0"/>
              <a:t>(B) age, sex, race, and date of birth;</a:t>
            </a:r>
          </a:p>
          <a:p>
            <a:pPr lvl="1"/>
            <a:r>
              <a:rPr lang="en-US" dirty="0"/>
              <a:t>(C) name, address, and telephone number of emergency contact(s);</a:t>
            </a:r>
          </a:p>
          <a:p>
            <a:pPr lvl="1"/>
            <a:r>
              <a:rPr lang="en-US" dirty="0"/>
              <a:t>(D) name, address, and telephone number of physician;</a:t>
            </a:r>
          </a:p>
          <a:p>
            <a:pPr lvl="1"/>
            <a:r>
              <a:rPr lang="en-US" dirty="0"/>
              <a:t>(E) special dietary needs, only when participant is applying for congregate meals or home delivered meals services;</a:t>
            </a:r>
          </a:p>
          <a:p>
            <a:pPr lvl="1"/>
            <a:r>
              <a:rPr lang="en-US" dirty="0"/>
              <a:t>(F) diagnosed medical conditions;</a:t>
            </a:r>
          </a:p>
          <a:p>
            <a:pPr lvl="1"/>
            <a:r>
              <a:rPr lang="en-US" dirty="0"/>
              <a:t>(G) current medications;</a:t>
            </a:r>
          </a:p>
          <a:p>
            <a:pPr lvl="1"/>
            <a:r>
              <a:rPr lang="en-US" dirty="0"/>
              <a:t>(H) accommodations required for disabilities;</a:t>
            </a:r>
          </a:p>
          <a:p>
            <a:pPr lvl="1"/>
            <a:r>
              <a:rPr lang="en-US" dirty="0"/>
              <a:t>(I) transportation resources;</a:t>
            </a:r>
          </a:p>
          <a:p>
            <a:pPr lvl="1"/>
            <a:r>
              <a:rPr lang="en-US" dirty="0"/>
              <a:t>(J) Title III services requested or needed;</a:t>
            </a:r>
          </a:p>
          <a:p>
            <a:pPr lvl="1"/>
            <a:r>
              <a:rPr lang="en-US" dirty="0"/>
              <a:t>(K) reasons for requesting outreach or other Title III services;</a:t>
            </a:r>
          </a:p>
          <a:p>
            <a:pPr lvl="1"/>
            <a:r>
              <a:rPr lang="en-US" dirty="0"/>
              <a:t>(L) need for additional community resources;</a:t>
            </a:r>
          </a:p>
          <a:p>
            <a:pPr lvl="1"/>
            <a:r>
              <a:rPr lang="en-US" dirty="0"/>
              <a:t>(M) income sources.  Income source information is not required to receive OAA Title III services and is only used to assist the participant in determining eligibility for programs with income guidelines including referral to ASCOG </a:t>
            </a:r>
            <a:r>
              <a:rPr lang="en-US" dirty="0" err="1"/>
              <a:t>ADvantage</a:t>
            </a:r>
            <a:r>
              <a:rPr lang="en-US" dirty="0"/>
              <a:t> Program; and</a:t>
            </a:r>
          </a:p>
          <a:p>
            <a:pPr lvl="1"/>
            <a:r>
              <a:rPr lang="en-US" dirty="0"/>
              <a:t>(N) status related to poverty level.</a:t>
            </a:r>
          </a:p>
          <a:p>
            <a:pPr lvl="0"/>
            <a:r>
              <a:rPr lang="en-US" dirty="0"/>
              <a:t>(3) The outreach worker or other appropriate project staff conducts a face‑to‑face re-assessment interview with the participant.  Re-assessments are required every six months for some Title III services, such as home delivered meals.</a:t>
            </a:r>
          </a:p>
          <a:p>
            <a:endParaRPr lang="en-US" dirty="0"/>
          </a:p>
        </p:txBody>
      </p:sp>
    </p:spTree>
    <p:extLst>
      <p:ext uri="{BB962C8B-B14F-4D97-AF65-F5344CB8AC3E}">
        <p14:creationId xmlns:p14="http://schemas.microsoft.com/office/powerpoint/2010/main" val="3924768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412125"/>
            <a:ext cx="9015211" cy="6040190"/>
          </a:xfrm>
        </p:spPr>
        <p:txBody>
          <a:bodyPr>
            <a:normAutofit/>
          </a:bodyPr>
          <a:lstStyle/>
          <a:p>
            <a:pPr lvl="1"/>
            <a:r>
              <a:rPr lang="en-US" b="1" dirty="0"/>
              <a:t>Outreach methods  [OAC 340:105-10-60</a:t>
            </a:r>
            <a:endParaRPr lang="en-US" dirty="0"/>
          </a:p>
          <a:p>
            <a:r>
              <a:rPr lang="en-US" dirty="0"/>
              <a:t>Policy.  The outreach service is implemented and carried out in such a manner as to ensure the maximum participation of eligible older individuals in Title III programs and all other programs which may benefit them.  Special targeting efforts are carried out to ensure the maximum number of individuals outlined in OAC </a:t>
            </a:r>
            <a:r>
              <a:rPr lang="en-US" u="sng" dirty="0">
                <a:hlinkClick r:id="rId2"/>
              </a:rPr>
              <a:t>340:105-10-58</a:t>
            </a:r>
            <a:r>
              <a:rPr lang="en-US" dirty="0"/>
              <a:t>(a) are reached. Services to low income minority individuals and individuals residing in rural areas are provided in accordance with their need for services, as feasible.</a:t>
            </a:r>
          </a:p>
          <a:p>
            <a:r>
              <a:rPr lang="en-US" dirty="0"/>
              <a:t>Procedures.  The procedures for implementing this Section include the outreach service:</a:t>
            </a:r>
          </a:p>
          <a:p>
            <a:pPr lvl="0"/>
            <a:r>
              <a:rPr lang="en-US" dirty="0"/>
              <a:t>(1) targeting service funding to those communities in the planning and service area (PSA) that have the greatest proportion of individuals outlined in OAC </a:t>
            </a:r>
            <a:r>
              <a:rPr lang="en-US" u="sng" dirty="0">
                <a:hlinkClick r:id="rId3"/>
              </a:rPr>
              <a:t>340:105-10-58</a:t>
            </a:r>
            <a:r>
              <a:rPr lang="en-US" dirty="0"/>
              <a:t>(a); </a:t>
            </a:r>
          </a:p>
          <a:p>
            <a:pPr lvl="0"/>
            <a:r>
              <a:rPr lang="en-US" dirty="0"/>
              <a:t>(2) developing and carrying out specific objectives for reaching the individuals outlined in OAC </a:t>
            </a:r>
            <a:r>
              <a:rPr lang="en-US" u="sng" dirty="0">
                <a:hlinkClick r:id="rId4"/>
              </a:rPr>
              <a:t>340:105-10-58</a:t>
            </a:r>
            <a:r>
              <a:rPr lang="en-US" dirty="0"/>
              <a:t>(a); </a:t>
            </a:r>
          </a:p>
          <a:p>
            <a:pPr lvl="0"/>
            <a:r>
              <a:rPr lang="en-US" dirty="0"/>
              <a:t>(3) providing services to persons of limited English speaking ability by utilizing outreach workers who are fluent in the language of such individuals when a substantial number of such persons reside in the PSA; </a:t>
            </a:r>
          </a:p>
        </p:txBody>
      </p:sp>
    </p:spTree>
    <p:extLst>
      <p:ext uri="{BB962C8B-B14F-4D97-AF65-F5344CB8AC3E}">
        <p14:creationId xmlns:p14="http://schemas.microsoft.com/office/powerpoint/2010/main" val="2864502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28035"/>
            <a:ext cx="8596668" cy="5513328"/>
          </a:xfrm>
        </p:spPr>
        <p:txBody>
          <a:bodyPr/>
          <a:lstStyle/>
          <a:p>
            <a:pPr lvl="0"/>
            <a:r>
              <a:rPr lang="en-US" dirty="0"/>
              <a:t>(4) maintaining current resource information regarding services, programs, and organizations which benefit older persons and the target groups outlined in OAC </a:t>
            </a:r>
            <a:r>
              <a:rPr lang="en-US" u="sng" dirty="0">
                <a:hlinkClick r:id="rId2"/>
              </a:rPr>
              <a:t>340:105-10-58</a:t>
            </a:r>
            <a:r>
              <a:rPr lang="en-US" dirty="0"/>
              <a:t>(a); </a:t>
            </a:r>
          </a:p>
          <a:p>
            <a:pPr lvl="0"/>
            <a:r>
              <a:rPr lang="en-US" dirty="0"/>
              <a:t>(5) publicizing the availability of outreach services through;  • </a:t>
            </a:r>
            <a:r>
              <a:rPr lang="en-US" u="sng" dirty="0">
                <a:hlinkClick r:id="rId3" tooltip="View Instructions to Staff 340:105-10-60"/>
              </a:rPr>
              <a:t>1</a:t>
            </a:r>
            <a:r>
              <a:rPr lang="en-US" dirty="0"/>
              <a:t> </a:t>
            </a:r>
          </a:p>
          <a:p>
            <a:pPr lvl="0"/>
            <a:r>
              <a:rPr lang="en-US" dirty="0"/>
              <a:t>(6) providing auxiliary aids and interpreters for disabled individuals; </a:t>
            </a:r>
          </a:p>
          <a:p>
            <a:pPr lvl="0"/>
            <a:r>
              <a:rPr lang="en-US" dirty="0"/>
              <a:t>(7) utilizing a variety of outreach methods; and  • </a:t>
            </a:r>
            <a:r>
              <a:rPr lang="en-US" u="sng" dirty="0">
                <a:hlinkClick r:id="rId4" tooltip="View Instructions to Staff 340:105-10-60"/>
              </a:rPr>
              <a:t>2</a:t>
            </a:r>
            <a:r>
              <a:rPr lang="en-US" dirty="0"/>
              <a:t> </a:t>
            </a:r>
          </a:p>
          <a:p>
            <a:pPr lvl="0"/>
            <a:r>
              <a:rPr lang="en-US" dirty="0"/>
              <a:t>(8) developing community resources where there are identified gaps by utilizing volunteers, civic groups, and the like. </a:t>
            </a:r>
          </a:p>
          <a:p>
            <a:pPr lvl="0"/>
            <a:r>
              <a:rPr lang="en-US" dirty="0"/>
              <a:t>(9) utilizing the income guideline established by </a:t>
            </a:r>
            <a:r>
              <a:rPr lang="en-US" dirty="0" err="1"/>
              <a:t>ADvantage</a:t>
            </a:r>
            <a:r>
              <a:rPr lang="en-US" dirty="0"/>
              <a:t> Program at the time of initial interview to automatically request </a:t>
            </a:r>
            <a:r>
              <a:rPr lang="en-US" dirty="0" err="1"/>
              <a:t>ADvantage</a:t>
            </a:r>
            <a:r>
              <a:rPr lang="en-US" dirty="0"/>
              <a:t> Program/DHS referral for those participants whose income is below the guideline or if it appears they will be sent to a care facility or already has home health in the home.</a:t>
            </a:r>
          </a:p>
          <a:p>
            <a:endParaRPr lang="en-US" dirty="0"/>
          </a:p>
        </p:txBody>
      </p:sp>
    </p:spTree>
    <p:extLst>
      <p:ext uri="{BB962C8B-B14F-4D97-AF65-F5344CB8AC3E}">
        <p14:creationId xmlns:p14="http://schemas.microsoft.com/office/powerpoint/2010/main" val="2153822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latin typeface="Times New Roman" panose="02020603050405020304" pitchFamily="18" charset="0"/>
                <a:cs typeface="Times New Roman" panose="02020603050405020304" pitchFamily="18" charset="0"/>
              </a:rPr>
              <a:t>Congregate Meal Service Assessment</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558345"/>
            <a:ext cx="8596668" cy="4483018"/>
          </a:xfrm>
        </p:spPr>
        <p:txBody>
          <a:bodyPr>
            <a:normAutofit fontScale="92500"/>
          </a:bodyPr>
          <a:lstStyle/>
          <a:p>
            <a:pPr lvl="1"/>
            <a:r>
              <a:rPr lang="en-US" b="1" dirty="0"/>
              <a:t>Congregate meals service assessment  [OAC 340:105-10-70]</a:t>
            </a:r>
            <a:endParaRPr lang="en-US" dirty="0"/>
          </a:p>
          <a:p>
            <a:r>
              <a:rPr lang="en-US" dirty="0"/>
              <a:t>Policy.  Each person who desires to participate in the congregate meals service must complete and sign Form 02AG002E, Older Americans Act Assessment, Part I.  Form 02AG002E provides the person information about the service and allows staff to obtain necessary information to better serve the needs of the person as a service participant.</a:t>
            </a:r>
          </a:p>
          <a:p>
            <a:r>
              <a:rPr lang="en-US" dirty="0"/>
              <a:t>Procedure.</a:t>
            </a:r>
          </a:p>
          <a:p>
            <a:pPr lvl="0"/>
            <a:r>
              <a:rPr lang="en-US" dirty="0"/>
              <a:t>(1) At the initial interview, the outreach worker or site manager discusses all aspects of program participation, including the opportunity to contribute to the cost of meals and possible eligibility for home delivered meals.</a:t>
            </a:r>
          </a:p>
          <a:p>
            <a:pPr lvl="0"/>
            <a:r>
              <a:rPr lang="en-US" dirty="0"/>
              <a:t>(2) The outreach worker or site manager assists the participant in completing Form 02AG002E.  The project does not require written verification of age eligibility unless project management has reasonable cause to question the accuracy of the age provided by the participant or the participant's representative on Form 02AG002E.  Participant assessment information includes:</a:t>
            </a:r>
          </a:p>
          <a:p>
            <a:endParaRPr lang="en-US" dirty="0"/>
          </a:p>
        </p:txBody>
      </p:sp>
    </p:spTree>
    <p:extLst>
      <p:ext uri="{BB962C8B-B14F-4D97-AF65-F5344CB8AC3E}">
        <p14:creationId xmlns:p14="http://schemas.microsoft.com/office/powerpoint/2010/main" val="22914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0913"/>
            <a:ext cx="8596668" cy="5743977"/>
          </a:xfrm>
        </p:spPr>
        <p:txBody>
          <a:bodyPr>
            <a:normAutofit fontScale="92500" lnSpcReduction="10000"/>
          </a:bodyPr>
          <a:lstStyle/>
          <a:p>
            <a:pPr lvl="1"/>
            <a:r>
              <a:rPr lang="en-US" dirty="0"/>
              <a:t>(A) name, address, and telephone number;</a:t>
            </a:r>
          </a:p>
          <a:p>
            <a:pPr lvl="1"/>
            <a:r>
              <a:rPr lang="en-US" dirty="0"/>
              <a:t>(B) age, sex, race, date of birth, and signature verification of date of birth;</a:t>
            </a:r>
          </a:p>
          <a:p>
            <a:pPr lvl="1"/>
            <a:r>
              <a:rPr lang="en-US" dirty="0"/>
              <a:t>(C) name, address, and telephone number of emergency contact(s);</a:t>
            </a:r>
          </a:p>
          <a:p>
            <a:pPr lvl="1"/>
            <a:r>
              <a:rPr lang="en-US" dirty="0"/>
              <a:t>(D) name, address, and telephone number of physician;</a:t>
            </a:r>
          </a:p>
          <a:p>
            <a:pPr lvl="1"/>
            <a:r>
              <a:rPr lang="en-US" dirty="0"/>
              <a:t>(E) special dietary needs;</a:t>
            </a:r>
          </a:p>
          <a:p>
            <a:pPr lvl="1"/>
            <a:r>
              <a:rPr lang="en-US" dirty="0"/>
              <a:t>(F) diagnosed medical conditions;</a:t>
            </a:r>
          </a:p>
          <a:p>
            <a:pPr lvl="1"/>
            <a:r>
              <a:rPr lang="en-US" dirty="0"/>
              <a:t>(G) current medications;</a:t>
            </a:r>
          </a:p>
          <a:p>
            <a:pPr lvl="1"/>
            <a:r>
              <a:rPr lang="en-US" dirty="0"/>
              <a:t>(H) accommodations required for disabilities;</a:t>
            </a:r>
          </a:p>
          <a:p>
            <a:pPr lvl="1"/>
            <a:r>
              <a:rPr lang="en-US" dirty="0"/>
              <a:t>(I) reasons for requesting congregate meals service;</a:t>
            </a:r>
          </a:p>
          <a:p>
            <a:pPr lvl="1"/>
            <a:r>
              <a:rPr lang="en-US" dirty="0"/>
              <a:t>(J) transportation resources;</a:t>
            </a:r>
          </a:p>
          <a:p>
            <a:pPr lvl="1"/>
            <a:r>
              <a:rPr lang="en-US" dirty="0"/>
              <a:t>(K) need for additional community resources;</a:t>
            </a:r>
          </a:p>
          <a:p>
            <a:pPr lvl="1"/>
            <a:r>
              <a:rPr lang="en-US" dirty="0"/>
              <a:t>(L) income sources.  Income source information is not required to receive Older Americans Act Title III services and may only be used to assist the participant in determining eligibility for programs with income guidelines; and</a:t>
            </a:r>
          </a:p>
          <a:p>
            <a:pPr lvl="1"/>
            <a:r>
              <a:rPr lang="en-US" dirty="0"/>
              <a:t>(M) status related to poverty level.</a:t>
            </a:r>
          </a:p>
          <a:p>
            <a:pPr lvl="0"/>
            <a:r>
              <a:rPr lang="en-US" dirty="0"/>
              <a:t>(3) The project conducts a face-to-face re-assessment interview with the participant.  Re-assessments are required every six months for some Title III services, such as home delivered meals.</a:t>
            </a:r>
          </a:p>
          <a:p>
            <a:endParaRPr lang="en-US" dirty="0"/>
          </a:p>
        </p:txBody>
      </p:sp>
    </p:spTree>
    <p:extLst>
      <p:ext uri="{BB962C8B-B14F-4D97-AF65-F5344CB8AC3E}">
        <p14:creationId xmlns:p14="http://schemas.microsoft.com/office/powerpoint/2010/main" val="1054144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rief_x0020_Description xmlns="c6e07cf4-c8b1-47a1-a57f-c89b5b788675" xsi:nil="true"/>
    <Year xmlns="c6e07cf4-c8b1-47a1-a57f-c89b5b788675">2015</Year>
    <SharedWithUsers xmlns="8c494619-df6b-4130-9b34-c462d87a2e79">
      <UserInfo>
        <DisplayName/>
        <AccountId xsi:nil="true"/>
        <AccountType/>
      </UserInfo>
    </SharedWithUsers>
    <Site_x0020_Name xmlns="c6e07cf4-c8b1-47a1-a57f-c89b5b788675" xsi:nil="true"/>
    <SSD_x0020_Program xmlns="c6e07cf4-c8b1-47a1-a57f-c89b5b788675" xsi:nil="true"/>
    <Report_x0020_Label xmlns="c6e07cf4-c8b1-47a1-a57f-c89b5b788675" xsi:nil="true"/>
    <Report_x0020_Date xmlns="c6e07cf4-c8b1-47a1-a57f-c89b5b788675">2015-04-24T13:53:29+00:00</Report_x0020_Date>
    <SSD_x0020_Sub-grantee xmlns="c6e07cf4-c8b1-47a1-a57f-c89b5b78867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COG Word Document" ma:contentTypeID="0x01010011B50C7835248241BB2A903DEFC091D40200D6D79D0B9AC6664B8D25A3A79FB78133" ma:contentTypeVersion="7" ma:contentTypeDescription="" ma:contentTypeScope="" ma:versionID="d0b9a358f9bb1d91f07ba89c3fe88a35">
  <xsd:schema xmlns:xsd="http://www.w3.org/2001/XMLSchema" xmlns:xs="http://www.w3.org/2001/XMLSchema" xmlns:p="http://schemas.microsoft.com/office/2006/metadata/properties" xmlns:ns2="c6e07cf4-c8b1-47a1-a57f-c89b5b788675" xmlns:ns3="8c494619-df6b-4130-9b34-c462d87a2e79" targetNamespace="http://schemas.microsoft.com/office/2006/metadata/properties" ma:root="true" ma:fieldsID="306853d6ab6800ebc56534c606bfa849" ns2:_="" ns3:_="">
    <xsd:import namespace="c6e07cf4-c8b1-47a1-a57f-c89b5b788675"/>
    <xsd:import namespace="8c494619-df6b-4130-9b34-c462d87a2e79"/>
    <xsd:element name="properties">
      <xsd:complexType>
        <xsd:sequence>
          <xsd:element name="documentManagement">
            <xsd:complexType>
              <xsd:all>
                <xsd:element ref="ns2:SSD_x0020_Program" minOccurs="0"/>
                <xsd:element ref="ns2:SSD_x0020_Sub-grantee" minOccurs="0"/>
                <xsd:element ref="ns2:Brief_x0020_Description" minOccurs="0"/>
                <xsd:element ref="ns2:Year"/>
                <xsd:element ref="ns2:Report_x0020_Label" minOccurs="0"/>
                <xsd:element ref="ns2:Report_x0020_Date" minOccurs="0"/>
                <xsd:element ref="ns2:Site_x0020_Name" minOccurs="0"/>
                <xsd:element ref="ns3:SharedWithUsers" minOccurs="0"/>
                <xsd:element ref="ns3: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e07cf4-c8b1-47a1-a57f-c89b5b788675" elementFormDefault="qualified">
    <xsd:import namespace="http://schemas.microsoft.com/office/2006/documentManagement/types"/>
    <xsd:import namespace="http://schemas.microsoft.com/office/infopath/2007/PartnerControls"/>
    <xsd:element name="SSD_x0020_Program" ma:index="3" nillable="true" ma:displayName="SSD Program" ma:format="Dropdown" ma:internalName="SSD_x0020_Program">
      <xsd:simpleType>
        <xsd:restriction base="dms:Choice">
          <xsd:enumeration value="AAA Admin"/>
          <xsd:enumeration value="AAA I&amp;A"/>
          <xsd:enumeration value="AAA Ombudsman"/>
          <xsd:enumeration value="AAA Sub-grantee"/>
          <xsd:enumeration value="ADVantage"/>
          <xsd:enumeration value="CCL"/>
          <xsd:enumeration value="CCNP"/>
          <xsd:enumeration value="CENA"/>
          <xsd:enumeration value="Cyril Nutrition Project"/>
          <xsd:enumeration value="DNP"/>
          <xsd:enumeration value="GPIF"/>
          <xsd:enumeration value="Grandfield ISC"/>
          <xsd:enumeration value="LAOK"/>
          <xsd:enumeration value="Living Choices"/>
          <xsd:enumeration value="MaddieLuke"/>
          <xsd:enumeration value="Masonic"/>
          <xsd:enumeration value="Medicare"/>
          <xsd:enumeration value="Minco ISC"/>
          <xsd:enumeration value="MIPPA"/>
          <xsd:enumeration value="Money Follows the Person"/>
          <xsd:enumeration value="Nutrition Counseling"/>
          <xsd:enumeration value="Nutrition Education"/>
          <xsd:enumeration value="O4A"/>
          <xsd:enumeration value="SCoA"/>
          <xsd:enumeration value="SHIP"/>
          <xsd:enumeration value="TCENP"/>
          <xsd:enumeration value="Temple Nutrition Project"/>
          <xsd:enumeration value="Tipton ISC"/>
          <xsd:enumeration value="Tuttle ISC"/>
        </xsd:restriction>
      </xsd:simpleType>
    </xsd:element>
    <xsd:element name="SSD_x0020_Sub-grantee" ma:index="4" nillable="true" ma:displayName="SSD Sub-grantee" ma:default="" ma:format="Dropdown" ma:internalName="SSD_x0020_Sub_x002d_grantee">
      <xsd:simpleType>
        <xsd:restriction base="dms:Choice">
          <xsd:enumeration value="CCL"/>
          <xsd:enumeration value="CCNP"/>
          <xsd:enumeration value="DNP"/>
          <xsd:enumeration value="GPIF"/>
          <xsd:enumeration value="Grandfield ISC"/>
          <xsd:enumeration value="LAOK"/>
          <xsd:enumeration value="Minco ISC"/>
          <xsd:enumeration value="TCENP"/>
          <xsd:enumeration value="Tipton ISC"/>
          <xsd:enumeration value="Tuttle ISC"/>
          <xsd:enumeration value="MaddieLuke"/>
        </xsd:restriction>
      </xsd:simpleType>
    </xsd:element>
    <xsd:element name="Brief_x0020_Description" ma:index="5" nillable="true" ma:displayName="Brief Description" ma:internalName="Brief_x0020_Description">
      <xsd:simpleType>
        <xsd:restriction base="dms:Note">
          <xsd:maxLength value="255"/>
        </xsd:restriction>
      </xsd:simpleType>
    </xsd:element>
    <xsd:element name="Year" ma:index="7" ma:displayName="Program Year" ma:default="2014" ma:format="Dropdown" ma:internalName="Year">
      <xsd:simpleType>
        <xsd:restriction base="dms:Choice">
          <xsd:enumeration value="1985"/>
          <xsd:enumeration value="1986"/>
          <xsd:enumeration value="1987"/>
          <xsd:enumeration value="1988"/>
          <xsd:enumeration value="1989"/>
          <xsd:enumeration value="1990"/>
          <xsd:enumeration value="1991"/>
          <xsd:enumeration value="1992"/>
          <xsd:enumeration value="1993"/>
          <xsd:enumeration value="1994"/>
          <xsd:enumeration value="1995"/>
          <xsd:enumeration value="1996"/>
          <xsd:enumeration value="1997"/>
          <xsd:enumeration value="1998"/>
          <xsd:enumeration value="1999"/>
          <xsd:enumeration value="2000"/>
          <xsd:enumeration value="2001"/>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restriction>
      </xsd:simpleType>
    </xsd:element>
    <xsd:element name="Report_x0020_Label" ma:index="14" nillable="true" ma:displayName="Report Label" ma:internalName="Report_x0020_Label">
      <xsd:complexType>
        <xsd:complexContent>
          <xsd:extension base="dms:MultiChoice">
            <xsd:sequence>
              <xsd:element name="Value" maxOccurs="unbounded" minOccurs="0" nillable="true">
                <xsd:simpleType>
                  <xsd:restriction base="dms:Choice">
                    <xsd:enumeration value="Activity Log"/>
                    <xsd:enumeration value="Agenda"/>
                    <xsd:enumeration value="Aging Advocate"/>
                    <xsd:enumeration value="Annual Assessment"/>
                    <xsd:enumeration value="Area Plan"/>
                    <xsd:enumeration value="By-Laws"/>
                    <xsd:enumeration value="Contract"/>
                    <xsd:enumeration value="Correspondence"/>
                    <xsd:enumeration value="Expense Reports"/>
                    <xsd:enumeration value="Findings Tracker"/>
                    <xsd:enumeration value="Grant Proposal"/>
                    <xsd:enumeration value="Intake"/>
                    <xsd:enumeration value="Menu"/>
                    <xsd:enumeration value="Minutes"/>
                    <xsd:enumeration value="NGA"/>
                    <xsd:enumeration value="OKA003"/>
                    <xsd:enumeration value="OKA020"/>
                    <xsd:enumeration value="OKC107"/>
                    <xsd:enumeration value="OKC123"/>
                    <xsd:enumeration value="OKC124"/>
                    <xsd:enumeration value="OKD209"/>
                    <xsd:enumeration value="OKD210"/>
                    <xsd:enumeration value="OKD211"/>
                    <xsd:enumeration value="OKD212"/>
                    <xsd:enumeration value="OKN208"/>
                    <xsd:enumeration value="OKN509"/>
                    <xsd:enumeration value="OKN514"/>
                    <xsd:enumeration value="OKN520"/>
                    <xsd:enumeration value="OKP605"/>
                    <xsd:enumeration value="Policy and Procedures"/>
                    <xsd:enumeration value="Press Release/Advertisement"/>
                    <xsd:enumeration value="Quarterly Assessment"/>
                    <xsd:enumeration value="Resource Directory"/>
                    <xsd:enumeration value="Resume"/>
                    <xsd:enumeration value="RFP"/>
                    <xsd:enumeration value="Security Risk Assessment"/>
                    <xsd:enumeration value="Senior Info Line Report"/>
                    <xsd:enumeration value="S-19"/>
                    <xsd:enumeration value="S-38"/>
                    <xsd:enumeration value="S-74"/>
                    <xsd:enumeration value="Sign-In Sheets"/>
                    <xsd:enumeration value="Site Assessment"/>
                    <xsd:enumeration value="Survey"/>
                    <xsd:enumeration value="Time Sheets"/>
                    <xsd:enumeration value="Training"/>
                  </xsd:restriction>
                </xsd:simpleType>
              </xsd:element>
            </xsd:sequence>
          </xsd:extension>
        </xsd:complexContent>
      </xsd:complexType>
    </xsd:element>
    <xsd:element name="Report_x0020_Date" ma:index="15" nillable="true" ma:displayName="Report Date" ma:default="[today]" ma:format="DateOnly" ma:internalName="Report_x0020_Date">
      <xsd:simpleType>
        <xsd:restriction base="dms:DateTime"/>
      </xsd:simpleType>
    </xsd:element>
    <xsd:element name="Site_x0020_Name" ma:index="16" nillable="true" ma:displayName="Site Name" ma:format="Dropdown" ma:internalName="Site_x0020_Name">
      <xsd:simpleType>
        <xsd:restriction base="dms:Choice">
          <xsd:enumeration value="Alex Community Senior Center"/>
          <xsd:enumeration value="Anadarko Senior Center"/>
          <xsd:enumeration value="Apache Nutrition Center"/>
          <xsd:enumeration value="Binger Senior Community Center"/>
          <xsd:enumeration value="Blanchard Senior Citizens Center"/>
          <xsd:enumeration value="Borden Park Community Center"/>
          <xsd:enumeration value="Bradley Community Center"/>
          <xsd:enumeration value="Bray Senior Center"/>
          <xsd:enumeration value="Cache Community Senior Citizens Center"/>
          <xsd:enumeration value="CCL"/>
          <xsd:enumeration value="Chattanooga Community Center"/>
          <xsd:enumeration value="Cyril Community Center"/>
          <xsd:enumeration value="Dibble Senior Center"/>
          <xsd:enumeration value="Douglass East Side Senior Citizens Center"/>
          <xsd:enumeration value="Duncan Senior Citizens Center, INC."/>
          <xsd:enumeration value="Fort Cobb Senior Citizens Center"/>
          <xsd:enumeration value="Frederick Senior Citizens Center"/>
          <xsd:enumeration value="Geronimo Nutrition Center"/>
          <xsd:enumeration value="Grandfield MP Senior Center"/>
          <xsd:enumeration value="Hastings Senior Citizens"/>
          <xsd:enumeration value="Hinton Senior Citizens"/>
          <xsd:enumeration value="Indiahoma Senior Citizens Center"/>
          <xsd:enumeration value="Marlow Senior Center"/>
          <xsd:enumeration value="Meers Senior Center"/>
          <xsd:enumeration value="Minco Senior Center"/>
          <xsd:enumeration value="Mount Scott Community Building Association"/>
          <xsd:enumeration value="Newcastle Senior Citizens Center, INC."/>
          <xsd:enumeration value="Ninnekah Senior Center"/>
          <xsd:enumeration value="Purcell Senior Center"/>
          <xsd:enumeration value="Rush Springs Nutrition Center, LLC."/>
          <xsd:enumeration value="Ryan Senior Center"/>
          <xsd:enumeration value="Temple Senior Citizen Center"/>
          <xsd:enumeration value="Tipton Senior Citizens Center"/>
          <xsd:enumeration value="Tuttle Senior Citizens Center, INC."/>
          <xsd:enumeration value="Velma Senior Citizens Center"/>
          <xsd:enumeration value="Walters Senior Center"/>
          <xsd:enumeration value="Waurika Senior Center"/>
          <xsd:enumeration value="Wichita Mtns. Area Senior Citizens Center"/>
          <xsd:enumeration value="Anadarko Title III"/>
          <xsd:enumeration value="Blanchard Title III"/>
          <xsd:enumeration value="Byars Title III"/>
          <xsd:enumeration value="Cache Title III"/>
          <xsd:enumeration value="Carnegie Title III"/>
          <xsd:enumeration value="Cement Title III"/>
          <xsd:enumeration value="Chickasha Title III"/>
          <xsd:enumeration value="Comanche Title III"/>
          <xsd:enumeration value="Cyril Title III"/>
          <xsd:enumeration value="Duncan North Title III"/>
          <xsd:enumeration value="Duncan South Title III"/>
          <xsd:enumeration value="Elgin Title III"/>
          <xsd:enumeration value="Frederick Title III"/>
          <xsd:enumeration value="Geronimo Title III"/>
          <xsd:enumeration value="Hinton Title III"/>
          <xsd:enumeration value="Lawton North Title III"/>
          <xsd:enumeration value="Lawton South Title III"/>
          <xsd:enumeration value="Marlow Title III"/>
          <xsd:enumeration value="Patterson Title III"/>
          <xsd:enumeration value="Pleasant Valley Title III"/>
          <xsd:enumeration value="Purcell Title III"/>
          <xsd:enumeration value="Ringling Title III"/>
          <xsd:enumeration value="Rush Springs Title III"/>
          <xsd:enumeration value="Ryan Title III"/>
          <xsd:enumeration value="Temple Title III"/>
          <xsd:enumeration value="Walters Senior Activity Club"/>
          <xsd:enumeration value="Walters Title III"/>
          <xsd:enumeration value="Washington Title III"/>
          <xsd:enumeration value="Waurika Title III"/>
          <xsd:enumeration value="Wayne Title III"/>
        </xsd:restriction>
      </xsd:simpleType>
    </xsd:element>
  </xsd:schema>
  <xsd:schema xmlns:xsd="http://www.w3.org/2001/XMLSchema" xmlns:xs="http://www.w3.org/2001/XMLSchema" xmlns:dms="http://schemas.microsoft.com/office/2006/documentManagement/types" xmlns:pc="http://schemas.microsoft.com/office/infopath/2007/PartnerControls" targetNamespace="8c494619-df6b-4130-9b34-c462d87a2e7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8" nillable="true" ma:displayName="Sharing Hint Hash" ma:internalName="SharingHintHash" ma:readOnly="true">
      <xsd:simpleType>
        <xsd:restriction base="dms:Text"/>
      </xsd:simpleType>
    </xsd:element>
    <xsd:element name="SharedWithDetails" ma:index="1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Author"/>
        <xsd:element ref="dcterms:created" minOccurs="0" maxOccurs="1"/>
        <xsd:element ref="dc:identifier" minOccurs="0" maxOccurs="1"/>
        <xsd:element name="contentType" minOccurs="0" maxOccurs="1" type="xsd:string" ma:index="12" ma:displayName="Content Type"/>
        <xsd:element ref="dc:title" minOccurs="0" maxOccurs="1" ma:index="1" ma:displayName="Title"/>
        <xsd:element ref="dc:subject" minOccurs="0" maxOccurs="1"/>
        <xsd:element ref="dc:description" minOccurs="0" maxOccurs="1"/>
        <xsd:element name="keywords" minOccurs="0" maxOccurs="1" type="xsd:string" ma:index="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3570D1-5E14-405E-AC29-9639F0B54442}">
  <ds:schemaRefs>
    <ds:schemaRef ds:uri="http://schemas.microsoft.com/office/2006/documentManagement/types"/>
    <ds:schemaRef ds:uri="http://www.w3.org/XML/1998/namespace"/>
    <ds:schemaRef ds:uri="http://purl.org/dc/elements/1.1/"/>
    <ds:schemaRef ds:uri="http://schemas.openxmlformats.org/package/2006/metadata/core-properties"/>
    <ds:schemaRef ds:uri="http://schemas.microsoft.com/office/2006/metadata/properties"/>
    <ds:schemaRef ds:uri="c6e07cf4-c8b1-47a1-a57f-c89b5b788675"/>
    <ds:schemaRef ds:uri="http://purl.org/dc/terms/"/>
    <ds:schemaRef ds:uri="http://schemas.microsoft.com/office/infopath/2007/PartnerControls"/>
    <ds:schemaRef ds:uri="8c494619-df6b-4130-9b34-c462d87a2e79"/>
    <ds:schemaRef ds:uri="http://purl.org/dc/dcmitype/"/>
  </ds:schemaRefs>
</ds:datastoreItem>
</file>

<file path=customXml/itemProps2.xml><?xml version="1.0" encoding="utf-8"?>
<ds:datastoreItem xmlns:ds="http://schemas.openxmlformats.org/officeDocument/2006/customXml" ds:itemID="{D19DDDF9-2174-45CD-8711-73530DD29E5B}">
  <ds:schemaRefs>
    <ds:schemaRef ds:uri="http://schemas.microsoft.com/sharepoint/v3/contenttype/forms"/>
  </ds:schemaRefs>
</ds:datastoreItem>
</file>

<file path=customXml/itemProps3.xml><?xml version="1.0" encoding="utf-8"?>
<ds:datastoreItem xmlns:ds="http://schemas.openxmlformats.org/officeDocument/2006/customXml" ds:itemID="{F5010EEC-5604-4ACA-914E-913D9588E7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e07cf4-c8b1-47a1-a57f-c89b5b788675"/>
    <ds:schemaRef ds:uri="8c494619-df6b-4130-9b34-c462d87a2e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39</TotalTime>
  <Words>450</Words>
  <Application>Microsoft Office PowerPoint</Application>
  <PresentationFormat>Widescreen</PresentationFormat>
  <Paragraphs>116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Times New Roman</vt:lpstr>
      <vt:lpstr>Trebuchet MS</vt:lpstr>
      <vt:lpstr>Wingdings</vt:lpstr>
      <vt:lpstr>Wingdings 3</vt:lpstr>
      <vt:lpstr>Facet</vt:lpstr>
      <vt:lpstr>PowerPoint Presentation</vt:lpstr>
      <vt:lpstr>Outreach/Intake Policy</vt:lpstr>
      <vt:lpstr>PowerPoint Presentation</vt:lpstr>
      <vt:lpstr>PowerPoint Presentation</vt:lpstr>
      <vt:lpstr>PowerPoint Presentation</vt:lpstr>
      <vt:lpstr>PowerPoint Presentation</vt:lpstr>
      <vt:lpstr>PowerPoint Presentation</vt:lpstr>
      <vt:lpstr>Congregate Meal Service Assessment</vt:lpstr>
      <vt:lpstr>PowerPoint Presentation</vt:lpstr>
      <vt:lpstr>PowerPoint Presentation</vt:lpstr>
      <vt:lpstr>Intake Forms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Outreach-Intake Training Presentation April 2015</dc:title>
  <dc:creator>Kaylee Price</dc:creator>
  <cp:keywords/>
  <cp:lastModifiedBy>Kristina Brown</cp:lastModifiedBy>
  <cp:revision>5</cp:revision>
  <dcterms:created xsi:type="dcterms:W3CDTF">2015-04-16T20:32:02Z</dcterms:created>
  <dcterms:modified xsi:type="dcterms:W3CDTF">2016-10-06T14:23:27Z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0x01010011B50C7835248241BB2A903DEFC091D40200D6D79D0B9AC6664B8D25A3A79FB78133</vt:lpwstr>
  </property>
  <property fmtid="{D5CDD505-2E9C-101B-9397-08002B2CF9AE}" pid="3" name="Brief Description0">
    <vt:lpwstr/>
  </property>
  <property fmtid="{D5CDD505-2E9C-101B-9397-08002B2CF9AE}" pid="4" name="Year0">
    <vt:lpwstr/>
  </property>
</Properties>
</file>