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2" r:id="rId3"/>
    <p:sldId id="257" r:id="rId4"/>
    <p:sldId id="258" r:id="rId5"/>
    <p:sldId id="259" r:id="rId6"/>
    <p:sldId id="262" r:id="rId7"/>
    <p:sldId id="265" r:id="rId8"/>
    <p:sldId id="263" r:id="rId9"/>
    <p:sldId id="264" r:id="rId10"/>
    <p:sldId id="266" r:id="rId11"/>
    <p:sldId id="267" r:id="rId12"/>
    <p:sldId id="268" r:id="rId13"/>
    <p:sldId id="269" r:id="rId14"/>
    <p:sldId id="271"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10/6/2016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10/6/2016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10/6/2016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kdhs.org/services/aging/Pages/ADvantageservices.aspx" TargetMode="External"/><Relationship Id="rId2" Type="http://schemas.openxmlformats.org/officeDocument/2006/relationships/hyperlink" Target="http://www.okdhs.org/services/aging/Pages/ads.aspx" TargetMode="External"/><Relationship Id="rId1" Type="http://schemas.openxmlformats.org/officeDocument/2006/relationships/slideLayout" Target="../slideLayouts/slideLayout2.xml"/><Relationship Id="rId4" Type="http://schemas.openxmlformats.org/officeDocument/2006/relationships/hyperlink" Target="http://www.okdhs.org/services/aging/Pages/ls.aspx"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okdhs.org/services/snap/Pages/sfmnp_what.aspx" TargetMode="External"/><Relationship Id="rId13" Type="http://schemas.openxmlformats.org/officeDocument/2006/relationships/hyperlink" Target="https://cswrpublic.okdhs.org/cswrpublic/" TargetMode="External"/><Relationship Id="rId3" Type="http://schemas.openxmlformats.org/officeDocument/2006/relationships/hyperlink" Target="http://www.okdhs.org/services/aging/Pages/OKSCP.aspx" TargetMode="External"/><Relationship Id="rId7" Type="http://schemas.openxmlformats.org/officeDocument/2006/relationships/hyperlink" Target="http://www.okdhs.org/services/aging/Pages/SCSEP.aspx" TargetMode="External"/><Relationship Id="rId12" Type="http://schemas.openxmlformats.org/officeDocument/2006/relationships/hyperlink" Target="http://www.okdhs.org/services/aging/Pages/default26.aspx" TargetMode="External"/><Relationship Id="rId2" Type="http://schemas.openxmlformats.org/officeDocument/2006/relationships/hyperlink" Target="http://www.okdhs.org/services/aging/Pages/ombudsman.aspx" TargetMode="External"/><Relationship Id="rId1" Type="http://schemas.openxmlformats.org/officeDocument/2006/relationships/slideLayout" Target="../slideLayouts/slideLayout2.xml"/><Relationship Id="rId6" Type="http://schemas.openxmlformats.org/officeDocument/2006/relationships/hyperlink" Target="http://www.okdhs.org/services/aging/Pages/PCC.aspx" TargetMode="External"/><Relationship Id="rId11" Type="http://schemas.openxmlformats.org/officeDocument/2006/relationships/hyperlink" Target="http://www.okdhs.org/services/aging/Pages/pub.aspx" TargetMode="External"/><Relationship Id="rId5" Type="http://schemas.openxmlformats.org/officeDocument/2006/relationships/hyperlink" Target="http://www.okdhs.org/services/aging/Pages/AAA.aspx" TargetMode="External"/><Relationship Id="rId10" Type="http://schemas.openxmlformats.org/officeDocument/2006/relationships/hyperlink" Target="http://www.okdhs.org/services/aging/Pages/transportation.aspx" TargetMode="External"/><Relationship Id="rId4" Type="http://schemas.openxmlformats.org/officeDocument/2006/relationships/hyperlink" Target="http://www.okdhs.org/services/aging/Pages/okstatecouncilaging.aspx" TargetMode="External"/><Relationship Id="rId9" Type="http://schemas.openxmlformats.org/officeDocument/2006/relationships/hyperlink" Target="http://www.okdhs.org/services/aging/Pages/stateplanpersonalcare.asp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hyperlink" Target="http://aoa.gov/AoA_Programs/OAA/Reauthorization/Index.aspx" TargetMode="External"/><Relationship Id="rId7" Type="http://schemas.openxmlformats.org/officeDocument/2006/relationships/image" Target="../media/image13.jpg"/><Relationship Id="rId2" Type="http://schemas.openxmlformats.org/officeDocument/2006/relationships/hyperlink" Target="http://www.aoa.gov/AoA_programs/OAA/index.aspx" TargetMode="External"/><Relationship Id="rId1" Type="http://schemas.openxmlformats.org/officeDocument/2006/relationships/slideLayout" Target="../slideLayouts/slideLayout2.xml"/><Relationship Id="rId6" Type="http://schemas.openxmlformats.org/officeDocument/2006/relationships/hyperlink" Target="http://www.okdhs.org/" TargetMode="External"/><Relationship Id="rId5" Type="http://schemas.openxmlformats.org/officeDocument/2006/relationships/hyperlink" Target="http://longtermcarelink.net/" TargetMode="External"/><Relationship Id="rId4" Type="http://schemas.openxmlformats.org/officeDocument/2006/relationships/hyperlink" Target="http://www.dol.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mov7TmFY3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OLDER AMERICANS ACT</a:t>
            </a:r>
            <a:endParaRPr lang="en-US" dirty="0"/>
          </a:p>
        </p:txBody>
      </p:sp>
      <p:sp>
        <p:nvSpPr>
          <p:cNvPr id="3" name="Subtitle 2"/>
          <p:cNvSpPr>
            <a:spLocks noGrp="1"/>
          </p:cNvSpPr>
          <p:nvPr>
            <p:ph type="subTitle" idx="1"/>
          </p:nvPr>
        </p:nvSpPr>
        <p:spPr/>
        <p:txBody>
          <a:bodyPr/>
          <a:lstStyle/>
          <a:p>
            <a:r>
              <a:rPr lang="en-US" dirty="0" smtClean="0"/>
              <a:t>Title III Training Module July</a:t>
            </a:r>
          </a:p>
          <a:p>
            <a:r>
              <a:rPr lang="en-US" dirty="0" smtClean="0"/>
              <a:t>(Updated  10-5-2016)</a:t>
            </a:r>
            <a:endParaRPr lang="en-US" dirty="0"/>
          </a:p>
        </p:txBody>
      </p:sp>
    </p:spTree>
    <p:extLst>
      <p:ext uri="{BB962C8B-B14F-4D97-AF65-F5344CB8AC3E}">
        <p14:creationId xmlns:p14="http://schemas.microsoft.com/office/powerpoint/2010/main" val="95028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42724"/>
          </a:xfrm>
        </p:spPr>
        <p:txBody>
          <a:bodyPr/>
          <a:lstStyle/>
          <a:p>
            <a:r>
              <a:rPr lang="en-US" dirty="0" smtClean="0"/>
              <a:t>Older </a:t>
            </a:r>
            <a:r>
              <a:rPr lang="en-US" dirty="0" err="1" smtClean="0"/>
              <a:t>americans</a:t>
            </a:r>
            <a:r>
              <a:rPr lang="en-US" dirty="0" smtClean="0"/>
              <a:t> in the workforce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9" y="1226634"/>
            <a:ext cx="9033156" cy="5397190"/>
          </a:xfrm>
        </p:spPr>
      </p:pic>
    </p:spTree>
    <p:extLst>
      <p:ext uri="{BB962C8B-B14F-4D97-AF65-F5344CB8AC3E}">
        <p14:creationId xmlns:p14="http://schemas.microsoft.com/office/powerpoint/2010/main" val="221005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75817"/>
          </a:xfrm>
        </p:spPr>
        <p:txBody>
          <a:bodyPr/>
          <a:lstStyle/>
          <a:p>
            <a:pPr algn="ctr"/>
            <a:r>
              <a:rPr lang="en-US" dirty="0" smtClean="0"/>
              <a:t>ADL needs statistics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9" y="1360448"/>
            <a:ext cx="10282092" cy="5497551"/>
          </a:xfrm>
        </p:spPr>
      </p:pic>
    </p:spTree>
    <p:extLst>
      <p:ext uri="{BB962C8B-B14F-4D97-AF65-F5344CB8AC3E}">
        <p14:creationId xmlns:p14="http://schemas.microsoft.com/office/powerpoint/2010/main" val="158268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31212"/>
          </a:xfrm>
        </p:spPr>
        <p:txBody>
          <a:bodyPr>
            <a:normAutofit fontScale="90000"/>
          </a:bodyPr>
          <a:lstStyle/>
          <a:p>
            <a:pPr algn="ctr"/>
            <a:r>
              <a:rPr lang="en-US" dirty="0" smtClean="0"/>
              <a:t>Programs to help from OAA/ </a:t>
            </a:r>
            <a:r>
              <a:rPr lang="en-US" dirty="0" err="1" smtClean="0"/>
              <a:t>oklahoma</a:t>
            </a:r>
            <a:r>
              <a:rPr lang="en-US" dirty="0" smtClean="0"/>
              <a:t> </a:t>
            </a:r>
            <a:endParaRPr lang="en-US" dirty="0"/>
          </a:p>
        </p:txBody>
      </p:sp>
      <p:sp>
        <p:nvSpPr>
          <p:cNvPr id="3" name="Content Placeholder 2"/>
          <p:cNvSpPr>
            <a:spLocks noGrp="1"/>
          </p:cNvSpPr>
          <p:nvPr>
            <p:ph idx="1"/>
          </p:nvPr>
        </p:nvSpPr>
        <p:spPr>
          <a:xfrm>
            <a:off x="1069848" y="1137424"/>
            <a:ext cx="10058400" cy="5720576"/>
          </a:xfrm>
        </p:spPr>
        <p:txBody>
          <a:bodyPr>
            <a:noAutofit/>
          </a:bodyPr>
          <a:lstStyle/>
          <a:p>
            <a:r>
              <a:rPr lang="en-US" sz="2800" dirty="0"/>
              <a:t>Aging Services </a:t>
            </a:r>
          </a:p>
          <a:p>
            <a:r>
              <a:rPr lang="en-US" sz="2800" dirty="0"/>
              <a:t>Programs Information </a:t>
            </a:r>
          </a:p>
          <a:p>
            <a:r>
              <a:rPr lang="en-US" sz="2800" dirty="0"/>
              <a:t>Organization Mission Statement</a:t>
            </a:r>
          </a:p>
          <a:p>
            <a:r>
              <a:rPr lang="en-US" sz="2800" dirty="0"/>
              <a:t>​​​​The Aging Services Division (ASD) helps develop systems that support independence and help protect the quality of life for older persons as well as promotes citizen involvement in planning and delivering services. </a:t>
            </a:r>
          </a:p>
          <a:p>
            <a:r>
              <a:rPr lang="en-US" sz="2800" dirty="0"/>
              <a:t>Services </a:t>
            </a:r>
          </a:p>
          <a:p>
            <a:r>
              <a:rPr lang="en-US" sz="2800" dirty="0"/>
              <a:t>Page Content1</a:t>
            </a:r>
          </a:p>
          <a:p>
            <a:r>
              <a:rPr lang="en-US" sz="2800" dirty="0">
                <a:hlinkClick r:id="rId2" tooltip="Get information about a community-based program designed to meet the needs of functionally impaired older persons."/>
              </a:rPr>
              <a:t>Adult Day Services</a:t>
            </a:r>
            <a:r>
              <a:rPr lang="en-US" sz="2800" dirty="0"/>
              <a:t> </a:t>
            </a:r>
          </a:p>
          <a:p>
            <a:r>
              <a:rPr lang="en-US" sz="2800" dirty="0" err="1">
                <a:hlinkClick r:id="rId3" tooltip="ADvantage is designed to keep seniors in their home as long as possible.  "/>
              </a:rPr>
              <a:t>AD</a:t>
            </a:r>
            <a:r>
              <a:rPr lang="en-US" sz="2800" i="1" dirty="0" err="1">
                <a:hlinkClick r:id="rId3" tooltip="ADvantage is designed to keep seniors in their home as long as possible.  "/>
              </a:rPr>
              <a:t>v</a:t>
            </a:r>
            <a:r>
              <a:rPr lang="en-US" sz="2800" i="1" dirty="0">
                <a:hlinkClick r:id="rId3" tooltip="ADvantage is designed to keep seniors in their home as long as possible.  "/>
              </a:rPr>
              <a:t>​</a:t>
            </a:r>
            <a:r>
              <a:rPr lang="en-US" sz="2800" i="1" dirty="0" err="1">
                <a:hlinkClick r:id="rId3" tooltip="ADvantage is designed to keep seniors in their home as long as possible.  "/>
              </a:rPr>
              <a:t>antage</a:t>
            </a:r>
            <a:r>
              <a:rPr lang="en-US" sz="2800" dirty="0">
                <a:hlinkClick r:id="rId3" tooltip="ADvantage is designed to keep seniors in their home as long as possible.  "/>
              </a:rPr>
              <a:t> Services</a:t>
            </a:r>
            <a:r>
              <a:rPr lang="en-US" sz="2800" dirty="0"/>
              <a:t/>
            </a:r>
            <a:br>
              <a:rPr lang="en-US" sz="2800" dirty="0"/>
            </a:br>
            <a:r>
              <a:rPr lang="en-US" sz="2800" dirty="0">
                <a:hlinkClick r:id="rId4" tooltip="By the Older Americans Act, people 60 and over can receive free legal assistance."/>
              </a:rPr>
              <a:t>Legal </a:t>
            </a:r>
            <a:r>
              <a:rPr lang="en-US" sz="2800" dirty="0" smtClean="0">
                <a:hlinkClick r:id="rId4" tooltip="By the Older Americans Act, people 60 and over can receive free legal assistance."/>
              </a:rPr>
              <a:t>Assistance</a:t>
            </a:r>
            <a:endParaRPr lang="en-US" sz="2800" dirty="0"/>
          </a:p>
        </p:txBody>
      </p:sp>
    </p:spTree>
    <p:extLst>
      <p:ext uri="{BB962C8B-B14F-4D97-AF65-F5344CB8AC3E}">
        <p14:creationId xmlns:p14="http://schemas.microsoft.com/office/powerpoint/2010/main" val="208948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545" y="0"/>
            <a:ext cx="10058400" cy="6857999"/>
          </a:xfrm>
        </p:spPr>
        <p:txBody>
          <a:bodyPr>
            <a:normAutofit/>
          </a:bodyPr>
          <a:lstStyle/>
          <a:p>
            <a:r>
              <a:rPr lang="en-US" sz="2800" dirty="0">
                <a:hlinkClick r:id="rId2" tooltip="Get programmatic and contact information for the Aging Services Division Long-Term Care Ombudsman"/>
              </a:rPr>
              <a:t>Long-Term Care Ombudsman</a:t>
            </a:r>
            <a:r>
              <a:rPr lang="en-US" sz="2800" dirty="0"/>
              <a:t> </a:t>
            </a:r>
          </a:p>
          <a:p>
            <a:r>
              <a:rPr lang="en-US" sz="2800" dirty="0">
                <a:hlinkClick r:id="rId3" tooltip="Get information about the volunteer services provided through the OKDHS Aging Services Division Oklahoma Senior Corps Program"/>
              </a:rPr>
              <a:t>Oklahoma Senior Corps Program</a:t>
            </a:r>
            <a:r>
              <a:rPr lang="en-US" sz="2800" dirty="0"/>
              <a:t>  </a:t>
            </a:r>
          </a:p>
          <a:p>
            <a:r>
              <a:rPr lang="en-US" sz="2800" dirty="0">
                <a:hlinkClick r:id="rId4" tooltip="Get more information about the Oklahoma State Council on Aging"/>
              </a:rPr>
              <a:t>Oklahoma​ State Council on Aging</a:t>
            </a:r>
            <a:r>
              <a:rPr lang="en-US" sz="2800" dirty="0"/>
              <a:t/>
            </a:r>
            <a:br>
              <a:rPr lang="en-US" sz="2800" dirty="0"/>
            </a:br>
            <a:r>
              <a:rPr lang="en-US" sz="2800" dirty="0">
                <a:hlinkClick r:id="rId5" tooltip="View this page"/>
              </a:rPr>
              <a:t>Older Americans Act (Title III)</a:t>
            </a:r>
            <a:r>
              <a:rPr lang="en-US" sz="2800" dirty="0"/>
              <a:t> </a:t>
            </a:r>
          </a:p>
          <a:p>
            <a:r>
              <a:rPr lang="en-US" sz="2800" dirty="0">
                <a:hlinkClick r:id="rId6" tooltip="Find out how to get assistance with prescription drugs."/>
              </a:rPr>
              <a:t>Pharmacy Connection Council</a:t>
            </a:r>
            <a:r>
              <a:rPr lang="en-US" sz="2800" dirty="0"/>
              <a:t/>
            </a:r>
            <a:br>
              <a:rPr lang="en-US" sz="2800" dirty="0"/>
            </a:br>
            <a:r>
              <a:rPr lang="en-US" sz="2800" dirty="0">
                <a:hlinkClick r:id="rId7" tooltip="View this page"/>
              </a:rPr>
              <a:t>Senior Community Services Employment Program</a:t>
            </a:r>
            <a:endParaRPr lang="en-US" sz="2800" dirty="0"/>
          </a:p>
          <a:p>
            <a:r>
              <a:rPr lang="en-US" sz="2800" dirty="0">
                <a:hlinkClick r:id="rId8" tooltip="View information about the Senior Farmers Market Nutrition Program"/>
              </a:rPr>
              <a:t>Senior Farmers Market Nutrition Program (SFMNP)</a:t>
            </a:r>
            <a:r>
              <a:rPr lang="en-US" sz="2800" dirty="0"/>
              <a:t/>
            </a:r>
            <a:br>
              <a:rPr lang="en-US" sz="2800" dirty="0"/>
            </a:br>
            <a:r>
              <a:rPr lang="en-US" sz="2800" dirty="0">
                <a:hlinkClick r:id="rId9" tooltip="State plan personal care helps seniors in their home with daily living activities."/>
              </a:rPr>
              <a:t>State Plan Personal Care</a:t>
            </a:r>
            <a:r>
              <a:rPr lang="en-US" sz="2800" dirty="0"/>
              <a:t> </a:t>
            </a:r>
          </a:p>
          <a:p>
            <a:r>
              <a:rPr lang="en-US" sz="2800" dirty="0">
                <a:hlinkClick r:id="rId10" tooltip="Get programmatic and service-oriented information about the Aging Services Division Transportation Section"/>
              </a:rPr>
              <a:t>Transportation</a:t>
            </a:r>
            <a:endParaRPr lang="en-US" sz="2800" dirty="0"/>
          </a:p>
          <a:p>
            <a:r>
              <a:rPr lang="en-US" sz="2800" dirty="0"/>
              <a:t>Online Services </a:t>
            </a:r>
          </a:p>
          <a:p>
            <a:r>
              <a:rPr lang="en-US" sz="2800" dirty="0" err="1" smtClean="0">
                <a:hlinkClick r:id="rId11" tooltip="View the program updates &amp; bulletins archive"/>
              </a:rPr>
              <a:t>AD</a:t>
            </a:r>
            <a:r>
              <a:rPr lang="en-US" sz="2800" i="1" dirty="0" err="1" smtClean="0">
                <a:hlinkClick r:id="rId11" tooltip="View the program updates &amp; bulletins archive"/>
              </a:rPr>
              <a:t>vantage</a:t>
            </a:r>
            <a:r>
              <a:rPr lang="en-US" sz="2800" dirty="0" smtClean="0">
                <a:hlinkClick r:id="rId11" tooltip="View the program updates &amp; bulletins archive"/>
              </a:rPr>
              <a:t> </a:t>
            </a:r>
            <a:r>
              <a:rPr lang="en-US" sz="2800" dirty="0">
                <a:hlinkClick r:id="rId11" tooltip="View the program updates &amp; bulletins archive"/>
              </a:rPr>
              <a:t>Program Information Bulletins</a:t>
            </a:r>
            <a:r>
              <a:rPr lang="en-US" sz="2800" dirty="0"/>
              <a:t>  </a:t>
            </a:r>
          </a:p>
          <a:p>
            <a:r>
              <a:rPr lang="en-US" sz="2800" dirty="0" err="1">
                <a:hlinkClick r:id="rId12" tooltip="View audit report cards for ADvantage and MSPPC providers"/>
              </a:rPr>
              <a:t>AD</a:t>
            </a:r>
            <a:r>
              <a:rPr lang="en-US" sz="2800" i="1" dirty="0" err="1">
                <a:hlinkClick r:id="rId12" tooltip="View audit report cards for ADvantage and MSPPC providers"/>
              </a:rPr>
              <a:t>vantage</a:t>
            </a:r>
            <a:r>
              <a:rPr lang="en-US" sz="2800" dirty="0">
                <a:hlinkClick r:id="rId12" tooltip="View audit report cards for ADvantage and MSPPC providers"/>
              </a:rPr>
              <a:t> &amp; Medicaid State Plan Personal Care Provider Report Cards</a:t>
            </a:r>
            <a:r>
              <a:rPr lang="en-US" sz="2800" dirty="0"/>
              <a:t>  </a:t>
            </a:r>
          </a:p>
          <a:p>
            <a:r>
              <a:rPr lang="en-US" sz="2800" dirty="0">
                <a:hlinkClick r:id="rId13" tooltip="Search the Community Services Worker Registry"/>
              </a:rPr>
              <a:t>Community Services Worker Registry</a:t>
            </a:r>
            <a:endParaRPr lang="en-US" sz="2800" dirty="0"/>
          </a:p>
          <a:p>
            <a:endParaRPr lang="en-US" sz="2800" dirty="0"/>
          </a:p>
        </p:txBody>
      </p:sp>
    </p:spTree>
    <p:extLst>
      <p:ext uri="{BB962C8B-B14F-4D97-AF65-F5344CB8AC3E}">
        <p14:creationId xmlns:p14="http://schemas.microsoft.com/office/powerpoint/2010/main" val="377554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912" y="246063"/>
            <a:ext cx="10415239" cy="6611937"/>
          </a:xfrm>
        </p:spPr>
      </p:pic>
    </p:spTree>
    <p:extLst>
      <p:ext uri="{BB962C8B-B14F-4D97-AF65-F5344CB8AC3E}">
        <p14:creationId xmlns:p14="http://schemas.microsoft.com/office/powerpoint/2010/main" val="97571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50240"/>
            <a:ext cx="10058400" cy="5521960"/>
          </a:xfrm>
        </p:spPr>
        <p:txBody>
          <a:bodyPr/>
          <a:lstStyle/>
          <a:p>
            <a:r>
              <a:rPr lang="en-US" dirty="0" smtClean="0"/>
              <a:t>Resources:</a:t>
            </a:r>
          </a:p>
          <a:p>
            <a:r>
              <a:rPr lang="en-US" dirty="0" smtClean="0">
                <a:hlinkClick r:id="rId2"/>
              </a:rPr>
              <a:t>http</a:t>
            </a:r>
            <a:r>
              <a:rPr lang="en-US" dirty="0">
                <a:hlinkClick r:id="rId2"/>
              </a:rPr>
              <a:t>://</a:t>
            </a:r>
            <a:r>
              <a:rPr lang="en-US" dirty="0" smtClean="0">
                <a:hlinkClick r:id="rId2"/>
              </a:rPr>
              <a:t>www.aoa.gov/AoA_programs/OAA/index.aspx</a:t>
            </a:r>
            <a:endParaRPr lang="en-US" dirty="0" smtClean="0"/>
          </a:p>
          <a:p>
            <a:r>
              <a:rPr lang="en-US" dirty="0">
                <a:hlinkClick r:id="rId3"/>
              </a:rPr>
              <a:t>http://</a:t>
            </a:r>
            <a:r>
              <a:rPr lang="en-US" dirty="0" smtClean="0">
                <a:hlinkClick r:id="rId3"/>
              </a:rPr>
              <a:t>aoa.gov/AoA_Programs/OAA/Reauthorization/Index.aspx</a:t>
            </a:r>
            <a:endParaRPr lang="en-US" dirty="0" smtClean="0"/>
          </a:p>
          <a:p>
            <a:r>
              <a:rPr lang="en-US" dirty="0">
                <a:hlinkClick r:id="rId4"/>
              </a:rPr>
              <a:t>http://www.dol.gov</a:t>
            </a:r>
            <a:r>
              <a:rPr lang="en-US" dirty="0" smtClean="0">
                <a:hlinkClick r:id="rId4"/>
              </a:rPr>
              <a:t>/</a:t>
            </a:r>
            <a:endParaRPr lang="en-US" dirty="0" smtClean="0"/>
          </a:p>
          <a:p>
            <a:r>
              <a:rPr lang="en-US" dirty="0" smtClean="0">
                <a:hlinkClick r:id="rId5"/>
              </a:rPr>
              <a:t>http://longtermcarelink.net</a:t>
            </a:r>
            <a:endParaRPr lang="en-US" dirty="0" smtClean="0"/>
          </a:p>
          <a:p>
            <a:r>
              <a:rPr lang="en-US" dirty="0">
                <a:hlinkClick r:id="rId6"/>
              </a:rPr>
              <a:t>http://www.okdhs.org</a:t>
            </a:r>
            <a:r>
              <a:rPr lang="en-US" dirty="0" smtClean="0">
                <a:hlinkClick r:id="rId6"/>
              </a:rPr>
              <a:t>/</a:t>
            </a:r>
            <a:r>
              <a:rPr lang="en-US" dirty="0" smtClean="0"/>
              <a:t>   (click services, then aging for more information)</a:t>
            </a:r>
            <a:endParaRPr lang="en-US" dirty="0"/>
          </a:p>
          <a:p>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8480" y="3969834"/>
            <a:ext cx="4368800" cy="2410646"/>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7280" y="4125950"/>
            <a:ext cx="4287520" cy="1897659"/>
          </a:xfrm>
          <a:prstGeom prst="rect">
            <a:avLst/>
          </a:prstGeom>
        </p:spPr>
      </p:pic>
    </p:spTree>
    <p:extLst>
      <p:ext uri="{BB962C8B-B14F-4D97-AF65-F5344CB8AC3E}">
        <p14:creationId xmlns:p14="http://schemas.microsoft.com/office/powerpoint/2010/main" val="239206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2820" y="267629"/>
            <a:ext cx="10103004" cy="6400800"/>
          </a:xfrm>
        </p:spPr>
      </p:pic>
    </p:spTree>
    <p:extLst>
      <p:ext uri="{BB962C8B-B14F-4D97-AF65-F5344CB8AC3E}">
        <p14:creationId xmlns:p14="http://schemas.microsoft.com/office/powerpoint/2010/main" val="198889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Older Americans act Video </a:t>
            </a:r>
            <a:r>
              <a:rPr lang="en-US" sz="2000" dirty="0" smtClean="0"/>
              <a:t>(double click to start)</a:t>
            </a:r>
            <a:r>
              <a:rPr lang="en-US" dirty="0" smtClean="0"/>
              <a:t>	</a:t>
            </a:r>
            <a:endParaRPr lang="en-US" dirty="0"/>
          </a:p>
        </p:txBody>
      </p:sp>
      <p:pic>
        <p:nvPicPr>
          <p:cNvPr id="5" name="mov7TmFY3RY"/>
          <p:cNvPicPr>
            <a:picLocks noGrp="1" noRot="1" noChangeAspect="1"/>
          </p:cNvPicPr>
          <p:nvPr>
            <p:ph idx="1"/>
            <a:videoFile r:link="rId1"/>
          </p:nvPr>
        </p:nvPicPr>
        <p:blipFill>
          <a:blip r:embed="rId3"/>
          <a:stretch>
            <a:fillRect/>
          </a:stretch>
        </p:blipFill>
        <p:spPr>
          <a:xfrm>
            <a:off x="1910080" y="1869440"/>
            <a:ext cx="8290560" cy="4470400"/>
          </a:xfrm>
          <a:prstGeom prst="rect">
            <a:avLst/>
          </a:prstGeom>
        </p:spPr>
      </p:pic>
    </p:spTree>
    <p:extLst>
      <p:ext uri="{BB962C8B-B14F-4D97-AF65-F5344CB8AC3E}">
        <p14:creationId xmlns:p14="http://schemas.microsoft.com/office/powerpoint/2010/main" val="399217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years </a:t>
            </a:r>
            <a:endParaRPr lang="en-US" dirty="0"/>
          </a:p>
        </p:txBody>
      </p:sp>
      <p:sp>
        <p:nvSpPr>
          <p:cNvPr id="3" name="Content Placeholder 2"/>
          <p:cNvSpPr>
            <a:spLocks noGrp="1"/>
          </p:cNvSpPr>
          <p:nvPr>
            <p:ph idx="1"/>
          </p:nvPr>
        </p:nvSpPr>
        <p:spPr/>
        <p:txBody>
          <a:bodyPr>
            <a:normAutofit/>
          </a:bodyPr>
          <a:lstStyle/>
          <a:p>
            <a:r>
              <a:rPr lang="en-US" sz="2800" dirty="0" smtClean="0"/>
              <a:t>“Congress </a:t>
            </a:r>
            <a:r>
              <a:rPr lang="en-US" sz="2800" dirty="0"/>
              <a:t>passed the Older Americans Act (OAA) in 1965 in response to concern by policymakers about a lack of community social services for older persons. The original legislation established authority for grants to States for community planning and social services, research and development projects, and personnel training in the field of aging. The law also established the Administration on Aging (</a:t>
            </a:r>
            <a:r>
              <a:rPr lang="en-US" sz="2800" dirty="0" err="1"/>
              <a:t>AoA</a:t>
            </a:r>
            <a:r>
              <a:rPr lang="en-US" sz="2800" dirty="0"/>
              <a:t>) to administer the newly created grant programs and to serve as the Federal focal point on matters concerning older </a:t>
            </a:r>
            <a:r>
              <a:rPr lang="en-US" sz="2800" dirty="0" smtClean="0"/>
              <a:t>persons”(ACL.gov).</a:t>
            </a:r>
            <a:endParaRPr lang="en-US" sz="2800" dirty="0"/>
          </a:p>
        </p:txBody>
      </p:sp>
    </p:spTree>
    <p:extLst>
      <p:ext uri="{BB962C8B-B14F-4D97-AF65-F5344CB8AC3E}">
        <p14:creationId xmlns:p14="http://schemas.microsoft.com/office/powerpoint/2010/main" val="80266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Interagency cooperation </a:t>
            </a:r>
            <a:endParaRPr lang="en-US" dirty="0"/>
          </a:p>
        </p:txBody>
      </p:sp>
      <p:sp>
        <p:nvSpPr>
          <p:cNvPr id="3" name="Content Placeholder 2"/>
          <p:cNvSpPr>
            <a:spLocks noGrp="1"/>
          </p:cNvSpPr>
          <p:nvPr>
            <p:ph idx="1"/>
          </p:nvPr>
        </p:nvSpPr>
        <p:spPr/>
        <p:txBody>
          <a:bodyPr>
            <a:noAutofit/>
          </a:bodyPr>
          <a:lstStyle/>
          <a:p>
            <a:r>
              <a:rPr lang="en-US" sz="2800" dirty="0" smtClean="0"/>
              <a:t>“Although </a:t>
            </a:r>
            <a:r>
              <a:rPr lang="en-US" sz="2800" dirty="0"/>
              <a:t>older individuals may receive services under many other Federal programs, today the OAA is considered to be the major vehicle for the organization and delivery of social and nutrition services to this group and their caregivers. It authorizes a wide array of service programs through a national network of 56 State agencies on aging, 629 area agencies on aging, nearly 20,000 service providers, 244 Tribal organizations, and 2 Native Hawaiian organizations representing 400 </a:t>
            </a:r>
            <a:r>
              <a:rPr lang="en-US" sz="2800" dirty="0" smtClean="0"/>
              <a:t>Tribes” (ACL.gov). </a:t>
            </a:r>
            <a:endParaRPr lang="en-US" sz="2800" dirty="0"/>
          </a:p>
        </p:txBody>
      </p:sp>
    </p:spTree>
    <p:extLst>
      <p:ext uri="{BB962C8B-B14F-4D97-AF65-F5344CB8AC3E}">
        <p14:creationId xmlns:p14="http://schemas.microsoft.com/office/powerpoint/2010/main" val="2333963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37768"/>
          </a:xfrm>
        </p:spPr>
        <p:txBody>
          <a:bodyPr/>
          <a:lstStyle/>
          <a:p>
            <a:r>
              <a:rPr lang="en-US" dirty="0" smtClean="0"/>
              <a:t>Older Americans act structure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1422400"/>
            <a:ext cx="10248392" cy="5080000"/>
          </a:xfrm>
        </p:spPr>
      </p:pic>
    </p:spTree>
    <p:extLst>
      <p:ext uri="{BB962C8B-B14F-4D97-AF65-F5344CB8AC3E}">
        <p14:creationId xmlns:p14="http://schemas.microsoft.com/office/powerpoint/2010/main" val="17106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American facts </a:t>
            </a:r>
            <a:endParaRPr lang="en-US" dirty="0"/>
          </a:p>
        </p:txBody>
      </p:sp>
      <p:sp>
        <p:nvSpPr>
          <p:cNvPr id="3" name="Content Placeholder 2"/>
          <p:cNvSpPr>
            <a:spLocks noGrp="1"/>
          </p:cNvSpPr>
          <p:nvPr>
            <p:ph idx="1"/>
          </p:nvPr>
        </p:nvSpPr>
        <p:spPr>
          <a:xfrm>
            <a:off x="1069848" y="1583473"/>
            <a:ext cx="10058400" cy="5040351"/>
          </a:xfrm>
        </p:spPr>
        <p:txBody>
          <a:bodyPr>
            <a:noAutofit/>
          </a:bodyPr>
          <a:lstStyle/>
          <a:p>
            <a:r>
              <a:rPr lang="en-US" sz="2800" dirty="0" smtClean="0"/>
              <a:t>The population of older Americans is growing at a high rate.</a:t>
            </a:r>
          </a:p>
          <a:p>
            <a:r>
              <a:rPr lang="en-US" sz="2800" dirty="0" smtClean="0"/>
              <a:t>Older Americans have new and exciting opportunities in the workforce.</a:t>
            </a:r>
          </a:p>
          <a:p>
            <a:r>
              <a:rPr lang="en-US" sz="2800" dirty="0" smtClean="0"/>
              <a:t>Seniors at times need help and assistance with ADL’s.</a:t>
            </a:r>
          </a:p>
          <a:p>
            <a:r>
              <a:rPr lang="en-US" sz="2800" dirty="0" smtClean="0"/>
              <a:t>The older Americans Act provides legislation to provide programs and resources for the individuals, the care givers, the program employees, and provides social and health education to the public. </a:t>
            </a:r>
          </a:p>
          <a:p>
            <a:r>
              <a:rPr lang="en-US" sz="2800" dirty="0" smtClean="0"/>
              <a:t>This network is far reaching and interagency cooperation and referral is necessary.</a:t>
            </a:r>
          </a:p>
        </p:txBody>
      </p:sp>
    </p:spTree>
    <p:extLst>
      <p:ext uri="{BB962C8B-B14F-4D97-AF65-F5344CB8AC3E}">
        <p14:creationId xmlns:p14="http://schemas.microsoft.com/office/powerpoint/2010/main" val="6771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98728"/>
          </a:xfrm>
        </p:spPr>
        <p:txBody>
          <a:bodyPr/>
          <a:lstStyle/>
          <a:p>
            <a:r>
              <a:rPr lang="en-US" dirty="0" smtClean="0"/>
              <a:t>OAA addresses increasing population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1483360"/>
            <a:ext cx="9882632" cy="5132705"/>
          </a:xfrm>
        </p:spPr>
      </p:pic>
    </p:spTree>
    <p:extLst>
      <p:ext uri="{BB962C8B-B14F-4D97-AF65-F5344CB8AC3E}">
        <p14:creationId xmlns:p14="http://schemas.microsoft.com/office/powerpoint/2010/main" val="171686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4800"/>
            <a:ext cx="11948160" cy="6553200"/>
          </a:xfrm>
        </p:spPr>
      </p:pic>
    </p:spTree>
    <p:extLst>
      <p:ext uri="{BB962C8B-B14F-4D97-AF65-F5344CB8AC3E}">
        <p14:creationId xmlns:p14="http://schemas.microsoft.com/office/powerpoint/2010/main" val="626069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150</TotalTime>
  <Words>361</Words>
  <Application>Microsoft Office PowerPoint</Application>
  <PresentationFormat>Widescreen</PresentationFormat>
  <Paragraphs>43</Paragraphs>
  <Slides>15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Rockwell</vt:lpstr>
      <vt:lpstr>Rockwell Condensed</vt:lpstr>
      <vt:lpstr>Wingdings</vt:lpstr>
      <vt:lpstr>Wood Type</vt:lpstr>
      <vt:lpstr>OLDER AMERICANS ACT</vt:lpstr>
      <vt:lpstr>PowerPoint Presentation</vt:lpstr>
      <vt:lpstr>Older Americans act Video (double click to start) </vt:lpstr>
      <vt:lpstr>Beginning years </vt:lpstr>
      <vt:lpstr>Interagency cooperation </vt:lpstr>
      <vt:lpstr>Older Americans act structure</vt:lpstr>
      <vt:lpstr>Older American facts </vt:lpstr>
      <vt:lpstr>OAA addresses increasing population</vt:lpstr>
      <vt:lpstr>PowerPoint Presentation</vt:lpstr>
      <vt:lpstr>Older americans in the workforce</vt:lpstr>
      <vt:lpstr>ADL needs statistics </vt:lpstr>
      <vt:lpstr>Programs to help from OAA/ oklahoma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AMERICANS ACT</dc:title>
  <dc:creator>Kristina Brown</dc:creator>
  <cp:lastModifiedBy>Kristina Brown</cp:lastModifiedBy>
  <cp:revision>16</cp:revision>
  <dcterms:created xsi:type="dcterms:W3CDTF">2016-10-04T20:56:27Z</dcterms:created>
  <dcterms:modified xsi:type="dcterms:W3CDTF">2016-10-06T14:24:44Z</dcterms:modified>
</cp:coreProperties>
</file>