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9" r:id="rId3"/>
    <p:sldId id="257" r:id="rId4"/>
    <p:sldId id="258" r:id="rId5"/>
    <p:sldId id="259" r:id="rId6"/>
    <p:sldId id="260" r:id="rId7"/>
    <p:sldId id="261" r:id="rId8"/>
    <p:sldId id="262" r:id="rId9"/>
    <p:sldId id="263" r:id="rId10"/>
    <p:sldId id="264" r:id="rId11"/>
    <p:sldId id="265" r:id="rId12"/>
    <p:sldId id="266" r:id="rId13"/>
    <p:sldId id="267" r:id="rId14"/>
    <p:sldId id="271" r:id="rId15"/>
    <p:sldId id="270" r:id="rId16"/>
    <p:sldId id="268"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4" autoAdjust="0"/>
    <p:restoredTop sz="94660"/>
  </p:normalViewPr>
  <p:slideViewPr>
    <p:cSldViewPr snapToGrid="0">
      <p:cViewPr varScale="1">
        <p:scale>
          <a:sx n="47" d="100"/>
          <a:sy n="47" d="100"/>
        </p:scale>
        <p:origin x="744" y="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10/5/2016</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r>
              <a:rPr lang="en-US" dirty="0"/>
              <a:t>
              </a:t>
            </a: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3A1CC3-2375-41D4-9E03-427CAF2A4C1A}" type="datetimeFigureOut">
              <a:rPr lang="en-US" dirty="0"/>
              <a:t>10/5/2016</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FF16868-8199-4C2C-A5B1-63AEE139F88E}" type="datetimeFigureOut">
              <a:rPr lang="en-US" dirty="0"/>
              <a:t>10/5/2016</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D9FF7F-6988-44CC-821B-644E70CD2F73}" type="datetimeFigureOut">
              <a:rPr lang="en-US" dirty="0"/>
              <a:t>10/5/2016</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C12C299-16B2-4475-990D-751901EACC14}" type="datetimeFigureOut">
              <a:rPr lang="en-US" dirty="0"/>
              <a:t>10/5/2016</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t>10/5/2016</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t>10/5/2016</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t>10/5/2016</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t>10/5/2016</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t>10/5/2016</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34E6425-0181-43F2-84FC-787E803FD2F8}" type="datetimeFigureOut">
              <a:rPr lang="en-US" dirty="0"/>
              <a:t>10/5/2016</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t>10/5/2016</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t>10/5/2016</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t>10/5/2016</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t>10/5/2016</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E86A4C-8E40-4F87-A4F0-01A0687C5742}" type="datetimeFigureOut">
              <a:rPr lang="en-US" dirty="0"/>
              <a:t>10/5/2016</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smtClean="0"/>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E72C73-2D91-4E12-BA25-F0AA0C03599B}" type="datetimeFigureOut">
              <a:rPr lang="en-US" dirty="0"/>
              <a:t>10/5/2016</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t>10/5/2016</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r>
              <a:rPr lang="en-US" dirty="0"/>
              <a:t>
              </a:t>
            </a: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ecfr.gov/cgi-bin/text-idx?SID=aebfe9c0c2e7a7cfb8eb5a79b83b37ab&amp;node=se45.4.1321_151&amp;rgn=div8" TargetMode="External"/><Relationship Id="rId2" Type="http://schemas.openxmlformats.org/officeDocument/2006/relationships/hyperlink" Target="http://www.ecfr.gov/cgi-bin/text-idx?SID=aebfe9c0c2e7a7cfb8eb5a79b83b37ab&amp;node=se45.4.1321_111&amp;rgn=div8" TargetMode="External"/><Relationship Id="rId1" Type="http://schemas.openxmlformats.org/officeDocument/2006/relationships/slideLayout" Target="../slideLayouts/slideLayout2.xml"/><Relationship Id="rId6" Type="http://schemas.openxmlformats.org/officeDocument/2006/relationships/hyperlink" Target="http://www.ecfr.gov/cgi-bin/text-idx?SID=aebfe9c0c2e7a7cfb8eb5a79b83b37ab&amp;node=se45.4.1321_167&amp;rgn=div8" TargetMode="External"/><Relationship Id="rId5" Type="http://schemas.openxmlformats.org/officeDocument/2006/relationships/hyperlink" Target="http://www.ecfr.gov/cgi-bin/text-idx?SID=aebfe9c0c2e7a7cfb8eb5a79b83b37ab&amp;node=se45.4.1321_165&amp;rgn=div8" TargetMode="External"/><Relationship Id="rId4" Type="http://schemas.openxmlformats.org/officeDocument/2006/relationships/hyperlink" Target="http://www.ecfr.gov/cgi-bin/text-idx?SID=aebfe9c0c2e7a7cfb8eb5a79b83b37ab&amp;node=se45.4.1321_163&amp;rgn=div8" TargetMode="Externa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okdhs.org/library/policy/pages/oac340105100052000.asp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General Title III Service Standards </a:t>
            </a:r>
            <a:endParaRPr lang="en-US" dirty="0"/>
          </a:p>
        </p:txBody>
      </p:sp>
      <p:sp>
        <p:nvSpPr>
          <p:cNvPr id="3" name="Subtitle 2"/>
          <p:cNvSpPr>
            <a:spLocks noGrp="1"/>
          </p:cNvSpPr>
          <p:nvPr>
            <p:ph type="subTitle" idx="1"/>
          </p:nvPr>
        </p:nvSpPr>
        <p:spPr/>
        <p:txBody>
          <a:bodyPr/>
          <a:lstStyle/>
          <a:p>
            <a:r>
              <a:rPr lang="en-US" dirty="0" smtClean="0"/>
              <a:t>Employee Training module November (Updated 10-5-2016)</a:t>
            </a:r>
            <a:endParaRPr lang="en-US" dirty="0"/>
          </a:p>
        </p:txBody>
      </p:sp>
    </p:spTree>
    <p:extLst>
      <p:ext uri="{BB962C8B-B14F-4D97-AF65-F5344CB8AC3E}">
        <p14:creationId xmlns:p14="http://schemas.microsoft.com/office/powerpoint/2010/main" val="33447865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9248886" cy="706964"/>
          </a:xfrm>
        </p:spPr>
        <p:txBody>
          <a:bodyPr/>
          <a:lstStyle/>
          <a:p>
            <a:r>
              <a:rPr lang="en-US" dirty="0"/>
              <a:t>Title III Standards and Policies Continued </a:t>
            </a:r>
          </a:p>
        </p:txBody>
      </p:sp>
      <p:sp>
        <p:nvSpPr>
          <p:cNvPr id="3" name="Content Placeholder 2"/>
          <p:cNvSpPr>
            <a:spLocks noGrp="1"/>
          </p:cNvSpPr>
          <p:nvPr>
            <p:ph idx="1"/>
          </p:nvPr>
        </p:nvSpPr>
        <p:spPr>
          <a:xfrm>
            <a:off x="487680" y="2275840"/>
            <a:ext cx="11094720" cy="4582160"/>
          </a:xfrm>
        </p:spPr>
        <p:txBody>
          <a:bodyPr/>
          <a:lstStyle/>
          <a:p>
            <a:r>
              <a:rPr lang="en-US" dirty="0"/>
              <a:t>(B) Project staff:</a:t>
            </a:r>
          </a:p>
          <a:p>
            <a:pPr lvl="1"/>
            <a:r>
              <a:rPr lang="en-US" dirty="0"/>
              <a:t>(</a:t>
            </a:r>
            <a:r>
              <a:rPr lang="en-US" dirty="0" err="1"/>
              <a:t>i</a:t>
            </a:r>
            <a:r>
              <a:rPr lang="en-US" dirty="0"/>
              <a:t>) obtains from participants of other Title III services not given in (A) of this paragraph, or their informants, only information necessary to provide the appropriate Title III service(s) and ensures the safety and well-being of participants;</a:t>
            </a:r>
          </a:p>
          <a:p>
            <a:pPr lvl="1"/>
            <a:r>
              <a:rPr lang="en-US" dirty="0"/>
              <a:t>(ii) ensures assessment procedures are conducted in a confidential manner, with only the intake person, the participant, and other persons approved by the participant in attendance;</a:t>
            </a:r>
          </a:p>
          <a:p>
            <a:pPr lvl="1"/>
            <a:r>
              <a:rPr lang="en-US" dirty="0"/>
              <a:t>(iii) conducts an assessment of each participant upon the participant's entry into a Title III service with at a minimum, annual reassessments; and</a:t>
            </a:r>
          </a:p>
          <a:p>
            <a:pPr lvl="1"/>
            <a:r>
              <a:rPr lang="en-US" dirty="0"/>
              <a:t>(iv) at a minimum, conducts a reassessment of in-home service participants every six months.</a:t>
            </a:r>
          </a:p>
          <a:p>
            <a:r>
              <a:rPr lang="en-US" dirty="0"/>
              <a:t>(C) Income source information is not required to receive Title III services and may only be used to assist the participant in determining eligibility for programs with income guidelines.</a:t>
            </a:r>
          </a:p>
        </p:txBody>
      </p:sp>
    </p:spTree>
    <p:extLst>
      <p:ext uri="{BB962C8B-B14F-4D97-AF65-F5344CB8AC3E}">
        <p14:creationId xmlns:p14="http://schemas.microsoft.com/office/powerpoint/2010/main" val="24051629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3120" y="973668"/>
            <a:ext cx="9083247" cy="706964"/>
          </a:xfrm>
        </p:spPr>
        <p:txBody>
          <a:bodyPr/>
          <a:lstStyle/>
          <a:p>
            <a:r>
              <a:rPr lang="en-US" dirty="0"/>
              <a:t>Title III Standards and Policies Continued </a:t>
            </a:r>
          </a:p>
        </p:txBody>
      </p:sp>
      <p:sp>
        <p:nvSpPr>
          <p:cNvPr id="3" name="Content Placeholder 2"/>
          <p:cNvSpPr>
            <a:spLocks noGrp="1"/>
          </p:cNvSpPr>
          <p:nvPr>
            <p:ph idx="1"/>
          </p:nvPr>
        </p:nvSpPr>
        <p:spPr>
          <a:xfrm>
            <a:off x="406400" y="2255520"/>
            <a:ext cx="11379200" cy="4602480"/>
          </a:xfrm>
        </p:spPr>
        <p:txBody>
          <a:bodyPr>
            <a:normAutofit fontScale="92500" lnSpcReduction="20000"/>
          </a:bodyPr>
          <a:lstStyle/>
          <a:p>
            <a:r>
              <a:rPr lang="en-US" dirty="0"/>
              <a:t>(13) Projects have procedures, approved by AAA, to ensure strict confidentiality is maintained regarding all participant information.  Projects ensure identifying participant information is disclosed only when staff obtains the informed consent of the participant or the participant's legal representative.  Exceptions to the rules in this paragraph include court orders, reporting possible neglect, abuse, or both, and monitoring project records by federal, state, and AAA officials.</a:t>
            </a:r>
          </a:p>
          <a:p>
            <a:r>
              <a:rPr lang="en-US" dirty="0"/>
              <a:t>(14) Project staff posts grievance procedures in a public area of the project facility and complies with AAA grievance procedures for Title III participants.</a:t>
            </a:r>
          </a:p>
          <a:p>
            <a:r>
              <a:rPr lang="en-US" dirty="0"/>
              <a:t>(15) Projects comply with the Americans with Disabilities Act, Section 504 of The Rehabilitation Act of 1973, and Title VI of The Civil Rights Act of 1964.  A public notice of civil rights compliance is posted in a public area in all project facilities and offices.</a:t>
            </a:r>
          </a:p>
          <a:p>
            <a:r>
              <a:rPr lang="en-US" dirty="0"/>
              <a:t>(16) Projects comply with the Oklahoma Open Meetings Act when conducting public meetings.  Public meetings are held in handicap accessible facilities with provisions for interpreters, as needed.</a:t>
            </a:r>
          </a:p>
          <a:p>
            <a:r>
              <a:rPr lang="en-US" dirty="0"/>
              <a:t>(17) Project staff conducts ongoing public information activities to ensure the general public is aware of each project and the services it provides.  All materials produced by, or for the project include a statement that:</a:t>
            </a:r>
          </a:p>
          <a:p>
            <a:pPr lvl="1"/>
            <a:r>
              <a:rPr lang="en-US" dirty="0"/>
              <a:t>(A) the project makes no distinctions on the grounds of race, color, sex, age, ancestry, national origin, religion, or disability; and</a:t>
            </a:r>
          </a:p>
          <a:p>
            <a:pPr lvl="1"/>
            <a:r>
              <a:rPr lang="en-US" dirty="0"/>
              <a:t>(B) a portion of the project costs are met by state and federal OAA funds from AAA and DHS AS.</a:t>
            </a:r>
          </a:p>
          <a:p>
            <a:endParaRPr lang="en-US" dirty="0"/>
          </a:p>
        </p:txBody>
      </p:sp>
    </p:spTree>
    <p:extLst>
      <p:ext uri="{BB962C8B-B14F-4D97-AF65-F5344CB8AC3E}">
        <p14:creationId xmlns:p14="http://schemas.microsoft.com/office/powerpoint/2010/main" val="35017003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1840" y="973668"/>
            <a:ext cx="9164527" cy="706964"/>
          </a:xfrm>
        </p:spPr>
        <p:txBody>
          <a:bodyPr/>
          <a:lstStyle/>
          <a:p>
            <a:r>
              <a:rPr lang="en-US" dirty="0"/>
              <a:t>Title III Standards and Policies Continued </a:t>
            </a:r>
          </a:p>
        </p:txBody>
      </p:sp>
      <p:sp>
        <p:nvSpPr>
          <p:cNvPr id="3" name="Content Placeholder 2"/>
          <p:cNvSpPr>
            <a:spLocks noGrp="1"/>
          </p:cNvSpPr>
          <p:nvPr>
            <p:ph idx="1"/>
          </p:nvPr>
        </p:nvSpPr>
        <p:spPr>
          <a:xfrm>
            <a:off x="487680" y="2255520"/>
            <a:ext cx="11277600" cy="4429760"/>
          </a:xfrm>
        </p:spPr>
        <p:txBody>
          <a:bodyPr/>
          <a:lstStyle/>
          <a:p>
            <a:r>
              <a:rPr lang="en-US" dirty="0"/>
              <a:t>(18) Project staff provides or arranges for orientation and ongoing training for all staff engaged in the implementation of the project.  Training is designed to enhance staff performance as related to specific job responsibilities of each staff person.  Projects authorize staff time to attend AAA and AS sponsored training as funds permit.  Minimum orientation or training topics include:</a:t>
            </a:r>
          </a:p>
          <a:p>
            <a:r>
              <a:rPr lang="en-US" dirty="0"/>
              <a:t>(A) the OAA, as amended, and related regulations;</a:t>
            </a:r>
          </a:p>
          <a:p>
            <a:r>
              <a:rPr lang="en-US" dirty="0"/>
              <a:t>(B) the DHS Policies and Procedures Manual for Title III of the OAA, as amended;</a:t>
            </a:r>
          </a:p>
          <a:p>
            <a:r>
              <a:rPr lang="en-US" dirty="0"/>
              <a:t>(C) the AAA Title III policies and procedures manual;</a:t>
            </a:r>
          </a:p>
          <a:p>
            <a:r>
              <a:rPr lang="en-US" dirty="0"/>
              <a:t>(D) all program and fiscal reports, as appropriate;</a:t>
            </a:r>
          </a:p>
          <a:p>
            <a:r>
              <a:rPr lang="en-US" dirty="0"/>
              <a:t>(E) assessment procedures;</a:t>
            </a:r>
          </a:p>
          <a:p>
            <a:r>
              <a:rPr lang="en-US" dirty="0"/>
              <a:t>(F) the aging network; and</a:t>
            </a:r>
          </a:p>
          <a:p>
            <a:r>
              <a:rPr lang="en-US" dirty="0"/>
              <a:t>(G) specific job duties.</a:t>
            </a:r>
          </a:p>
          <a:p>
            <a:endParaRPr lang="en-US" dirty="0"/>
          </a:p>
        </p:txBody>
      </p:sp>
    </p:spTree>
    <p:extLst>
      <p:ext uri="{BB962C8B-B14F-4D97-AF65-F5344CB8AC3E}">
        <p14:creationId xmlns:p14="http://schemas.microsoft.com/office/powerpoint/2010/main" val="32793545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2800" y="973668"/>
            <a:ext cx="9103567" cy="706964"/>
          </a:xfrm>
        </p:spPr>
        <p:txBody>
          <a:bodyPr/>
          <a:lstStyle/>
          <a:p>
            <a:r>
              <a:rPr lang="en-US" dirty="0"/>
              <a:t>Title III Standards and Policies Continued </a:t>
            </a:r>
          </a:p>
        </p:txBody>
      </p:sp>
      <p:sp>
        <p:nvSpPr>
          <p:cNvPr id="3" name="Content Placeholder 2"/>
          <p:cNvSpPr>
            <a:spLocks noGrp="1"/>
          </p:cNvSpPr>
          <p:nvPr>
            <p:ph idx="1"/>
          </p:nvPr>
        </p:nvSpPr>
        <p:spPr>
          <a:xfrm>
            <a:off x="548640" y="2296160"/>
            <a:ext cx="11155680" cy="4328160"/>
          </a:xfrm>
        </p:spPr>
        <p:txBody>
          <a:bodyPr>
            <a:normAutofit fontScale="77500" lnSpcReduction="20000"/>
          </a:bodyPr>
          <a:lstStyle/>
          <a:p>
            <a:r>
              <a:rPr lang="en-US" dirty="0"/>
              <a:t>(19) Project staff participates in regularly scheduled assessments and evaluations by the AAA.</a:t>
            </a:r>
          </a:p>
          <a:p>
            <a:pPr lvl="1"/>
            <a:r>
              <a:rPr lang="en-US" dirty="0"/>
              <a:t>(A) The AAA schedules assessments at least 30 calendar days in advance at a time mutually convenient for the AAA and the project.</a:t>
            </a:r>
          </a:p>
          <a:p>
            <a:pPr lvl="1"/>
            <a:r>
              <a:rPr lang="en-US" dirty="0"/>
              <a:t>(B) The AAA informs the project director of areas covered during the assessment.</a:t>
            </a:r>
          </a:p>
          <a:p>
            <a:pPr lvl="1"/>
            <a:r>
              <a:rPr lang="en-US" dirty="0"/>
              <a:t>(C) The project director makes arrangements for site visits as requested by the AAA.</a:t>
            </a:r>
          </a:p>
          <a:p>
            <a:r>
              <a:rPr lang="en-US" dirty="0"/>
              <a:t>(20) The project allows unscheduled or unannounced visits by the AAA for the purposes of:</a:t>
            </a:r>
          </a:p>
          <a:p>
            <a:pPr lvl="1"/>
            <a:r>
              <a:rPr lang="en-US" dirty="0"/>
              <a:t>(A) investigating alleged problems;</a:t>
            </a:r>
          </a:p>
          <a:p>
            <a:pPr lvl="1"/>
            <a:r>
              <a:rPr lang="en-US" dirty="0"/>
              <a:t>(B) monitoring corrective action; or</a:t>
            </a:r>
          </a:p>
          <a:p>
            <a:pPr lvl="1"/>
            <a:r>
              <a:rPr lang="en-US" dirty="0"/>
              <a:t>(C) evaluating the normal daily activity of the project.</a:t>
            </a:r>
          </a:p>
          <a:p>
            <a:r>
              <a:rPr lang="en-US" dirty="0"/>
              <a:t>(b) </a:t>
            </a:r>
            <a:r>
              <a:rPr lang="en-US" b="1" dirty="0"/>
              <a:t>Authority.</a:t>
            </a:r>
            <a:r>
              <a:rPr lang="en-US" dirty="0"/>
              <a:t>  The authority for this Section is Sections </a:t>
            </a:r>
            <a:r>
              <a:rPr lang="en-US" dirty="0">
                <a:hlinkClick r:id="rId2" tooltip="View Section 1321.11 of Title 45 of the Code of Federal Regulations"/>
              </a:rPr>
              <a:t>1321.11</a:t>
            </a:r>
            <a:r>
              <a:rPr lang="en-US" dirty="0"/>
              <a:t>, </a:t>
            </a:r>
            <a:r>
              <a:rPr lang="en-US" dirty="0">
                <a:hlinkClick r:id="rId3" tooltip="View Section 1321.51 of Title 45 of the Code of Federal Regulations"/>
              </a:rPr>
              <a:t>1321.51</a:t>
            </a:r>
            <a:r>
              <a:rPr lang="en-US" dirty="0"/>
              <a:t>, </a:t>
            </a:r>
            <a:r>
              <a:rPr lang="en-US" dirty="0">
                <a:hlinkClick r:id="rId4" tooltip="View Section 1321.63 of Title 45 of the Code of Federal Regulations"/>
              </a:rPr>
              <a:t>1321.63(b)</a:t>
            </a:r>
            <a:r>
              <a:rPr lang="en-US" dirty="0"/>
              <a:t>, </a:t>
            </a:r>
            <a:r>
              <a:rPr lang="en-US" dirty="0">
                <a:hlinkClick r:id="rId5" tooltip="View Section 1321.65 of Title 45 of the Code of Federal Regulations"/>
              </a:rPr>
              <a:t>1321.65</a:t>
            </a:r>
            <a:r>
              <a:rPr lang="en-US" dirty="0"/>
              <a:t>, and </a:t>
            </a:r>
            <a:r>
              <a:rPr lang="en-US" dirty="0">
                <a:hlinkClick r:id="rId6" tooltip="View Section 1321.67 of Title 45 of the Code of Federal Regulations"/>
              </a:rPr>
              <a:t>1321.67</a:t>
            </a:r>
            <a:r>
              <a:rPr lang="en-US" dirty="0"/>
              <a:t> of Title 45 of the Code of Federal Regulations.</a:t>
            </a:r>
          </a:p>
          <a:p>
            <a:r>
              <a:rPr lang="en-US" dirty="0"/>
              <a:t>(c) </a:t>
            </a:r>
            <a:r>
              <a:rPr lang="en-US" b="1" dirty="0"/>
              <a:t>Procedures.</a:t>
            </a:r>
            <a:r>
              <a:rPr lang="en-US" dirty="0"/>
              <a:t>  The AAA is required to:</a:t>
            </a:r>
          </a:p>
          <a:p>
            <a:r>
              <a:rPr lang="en-US" dirty="0"/>
              <a:t>(1) incorporate the standards into the AAA policies and procedures manual;</a:t>
            </a:r>
          </a:p>
          <a:p>
            <a:r>
              <a:rPr lang="en-US" dirty="0"/>
              <a:t>(2) provide training on the standards to Title III project directors and other appropriate staff;</a:t>
            </a:r>
          </a:p>
          <a:p>
            <a:r>
              <a:rPr lang="en-US" dirty="0"/>
              <a:t>(3) monitor the compliance of Title III projects with the standards; and</a:t>
            </a:r>
          </a:p>
          <a:p>
            <a:r>
              <a:rPr lang="en-US" dirty="0"/>
              <a:t>(4) provide ongoing technical assistance to Title III projects regarding the standards.</a:t>
            </a:r>
          </a:p>
          <a:p>
            <a:endParaRPr lang="en-US" dirty="0"/>
          </a:p>
        </p:txBody>
      </p:sp>
    </p:spTree>
    <p:extLst>
      <p:ext uri="{BB962C8B-B14F-4D97-AF65-F5344CB8AC3E}">
        <p14:creationId xmlns:p14="http://schemas.microsoft.com/office/powerpoint/2010/main" val="27255249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074" name="Picture 2" descr="Image result for PROCEDURE POLICY"/>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47040" y="0"/>
            <a:ext cx="1125728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498977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Sources </a:t>
            </a:r>
            <a:endParaRPr lang="en-US" dirty="0"/>
          </a:p>
        </p:txBody>
      </p:sp>
      <p:sp>
        <p:nvSpPr>
          <p:cNvPr id="3" name="Content Placeholder 2"/>
          <p:cNvSpPr>
            <a:spLocks noGrp="1"/>
          </p:cNvSpPr>
          <p:nvPr>
            <p:ph idx="1"/>
          </p:nvPr>
        </p:nvSpPr>
        <p:spPr/>
        <p:txBody>
          <a:bodyPr/>
          <a:lstStyle/>
          <a:p>
            <a:r>
              <a:rPr lang="en-US" dirty="0" smtClean="0"/>
              <a:t>http;//www.okdhs.org </a:t>
            </a:r>
          </a:p>
          <a:p>
            <a:endParaRPr lang="en-US" dirty="0"/>
          </a:p>
        </p:txBody>
      </p:sp>
    </p:spTree>
    <p:extLst>
      <p:ext uri="{BB962C8B-B14F-4D97-AF65-F5344CB8AC3E}">
        <p14:creationId xmlns:p14="http://schemas.microsoft.com/office/powerpoint/2010/main" val="18454972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000" y="609600"/>
            <a:ext cx="9875520" cy="1381760"/>
          </a:xfrm>
        </p:spPr>
        <p:txBody>
          <a:bodyPr/>
          <a:lstStyle/>
          <a:p>
            <a:r>
              <a:rPr lang="en-US" dirty="0" smtClean="0"/>
              <a:t>ASCOG PRESENTS YOU WITH THE FOLLOWING AWARD </a:t>
            </a:r>
            <a:endParaRPr lang="en-US" dirty="0"/>
          </a:p>
        </p:txBody>
      </p:sp>
      <p:pic>
        <p:nvPicPr>
          <p:cNvPr id="1030" name="Picture 6" descr="Image result for awesome employee award"/>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377440" y="2603500"/>
            <a:ext cx="6969760" cy="3416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310089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2050" name="Picture 2" descr="Image result for PROCEDURE POLICY"/>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26720" y="0"/>
            <a:ext cx="11399520" cy="68579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329890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4" y="548640"/>
            <a:ext cx="8761413" cy="609600"/>
          </a:xfrm>
        </p:spPr>
        <p:txBody>
          <a:bodyPr/>
          <a:lstStyle/>
          <a:p>
            <a:pPr algn="ctr"/>
            <a:r>
              <a:rPr lang="en-US" dirty="0" smtClean="0"/>
              <a:t>Title III Standards and Policies </a:t>
            </a:r>
            <a:endParaRPr lang="en-US" dirty="0"/>
          </a:p>
        </p:txBody>
      </p:sp>
      <p:sp>
        <p:nvSpPr>
          <p:cNvPr id="3" name="Content Placeholder 2"/>
          <p:cNvSpPr>
            <a:spLocks noGrp="1"/>
          </p:cNvSpPr>
          <p:nvPr>
            <p:ph idx="1"/>
          </p:nvPr>
        </p:nvSpPr>
        <p:spPr>
          <a:xfrm>
            <a:off x="1154954" y="2255520"/>
            <a:ext cx="10122646" cy="4602480"/>
          </a:xfrm>
        </p:spPr>
        <p:txBody>
          <a:bodyPr>
            <a:normAutofit fontScale="92500" lnSpcReduction="10000"/>
          </a:bodyPr>
          <a:lstStyle/>
          <a:p>
            <a:r>
              <a:rPr lang="en-US" dirty="0"/>
              <a:t>(a) </a:t>
            </a:r>
            <a:r>
              <a:rPr lang="en-US" b="1" dirty="0"/>
              <a:t>Policy.</a:t>
            </a:r>
            <a:r>
              <a:rPr lang="en-US" dirty="0"/>
              <a:t>  Parts B, C, D, and E of Title III of the Older Americans Act of 1965, as Amended, (OAA) provide funding for a variety of services to meet the needs of older persons.  All services meet service specific standards and the general standards in this subsection.</a:t>
            </a:r>
          </a:p>
          <a:p>
            <a:r>
              <a:rPr lang="en-US" dirty="0"/>
              <a:t>(1) Project sponsors who are the recipients of grant awards may be public, private for-profit, or nonprofit agencies or organizations, institutions, political subdivisions of the state, or Indian tribal organizations demonstrating to the Area Agency on Aging (AAA) a capacity for the effective delivery of nutrition, supportive services, or both, throughout the project service area (PSA).  Project sponsors serve all eligible persons in the PSA and do not limit participation to their own membership or residents, such as church memberships or residents of a day care program.</a:t>
            </a:r>
          </a:p>
          <a:p>
            <a:r>
              <a:rPr lang="en-US" dirty="0"/>
              <a:t>(2) Project services are provided to persons 60 years of age and older unless otherwise allowed for in the eligibility requirements of a specific service.</a:t>
            </a:r>
          </a:p>
          <a:p>
            <a:r>
              <a:rPr lang="en-US" dirty="0"/>
              <a:t>(3) Project services are located in communities with the greatest occurrence of older persons in greatest economic and social need with particular attention to low income minority persons and older persons residing in rural areas.  The project documents in the written grant agreement with the AAA:</a:t>
            </a:r>
          </a:p>
          <a:p>
            <a:endParaRPr lang="en-US" dirty="0"/>
          </a:p>
        </p:txBody>
      </p:sp>
    </p:spTree>
    <p:extLst>
      <p:ext uri="{BB962C8B-B14F-4D97-AF65-F5344CB8AC3E}">
        <p14:creationId xmlns:p14="http://schemas.microsoft.com/office/powerpoint/2010/main" val="15828619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4" y="607908"/>
            <a:ext cx="10285206" cy="706964"/>
          </a:xfrm>
        </p:spPr>
        <p:txBody>
          <a:bodyPr/>
          <a:lstStyle/>
          <a:p>
            <a:r>
              <a:rPr lang="en-US" dirty="0"/>
              <a:t>Title III Standards and Policies </a:t>
            </a:r>
            <a:r>
              <a:rPr lang="en-US" dirty="0" smtClean="0"/>
              <a:t>Continued </a:t>
            </a:r>
            <a:endParaRPr lang="en-US" dirty="0"/>
          </a:p>
        </p:txBody>
      </p:sp>
      <p:sp>
        <p:nvSpPr>
          <p:cNvPr id="3" name="Content Placeholder 2"/>
          <p:cNvSpPr>
            <a:spLocks noGrp="1"/>
          </p:cNvSpPr>
          <p:nvPr>
            <p:ph idx="1"/>
          </p:nvPr>
        </p:nvSpPr>
        <p:spPr>
          <a:xfrm>
            <a:off x="508000" y="2682240"/>
            <a:ext cx="10932160" cy="4003040"/>
          </a:xfrm>
        </p:spPr>
        <p:txBody>
          <a:bodyPr/>
          <a:lstStyle/>
          <a:p>
            <a:r>
              <a:rPr lang="en-US" dirty="0"/>
              <a:t>(A) assurance that to the extent possible, the project serves low income minority persons and older persons residing in rural areas in accordance with their need for services;</a:t>
            </a:r>
          </a:p>
          <a:p>
            <a:r>
              <a:rPr lang="en-US" dirty="0"/>
              <a:t>(B) specific objectives outlining how the project satisfies the service needs of low income minority persons and older persons residing in rural areas served by the project.  These objectives reflect the Area Plan objectives for targeting these persons;</a:t>
            </a:r>
          </a:p>
          <a:p>
            <a:r>
              <a:rPr lang="en-US" dirty="0"/>
              <a:t>(C) information on the extent the project met its objectives for serving low income minority persons and older persons residing in rural areas during the previous fiscal year, if previously funded; and</a:t>
            </a:r>
          </a:p>
          <a:p>
            <a:r>
              <a:rPr lang="en-US" dirty="0"/>
              <a:t>(D) other targeting activities required for specific funded services, as appropriate, such as targeting activities for outreach services.</a:t>
            </a:r>
          </a:p>
          <a:p>
            <a:endParaRPr lang="en-US" dirty="0" smtClean="0"/>
          </a:p>
          <a:p>
            <a:endParaRPr lang="en-US" dirty="0"/>
          </a:p>
          <a:p>
            <a:endParaRPr lang="en-US" dirty="0"/>
          </a:p>
        </p:txBody>
      </p:sp>
    </p:spTree>
    <p:extLst>
      <p:ext uri="{BB962C8B-B14F-4D97-AF65-F5344CB8AC3E}">
        <p14:creationId xmlns:p14="http://schemas.microsoft.com/office/powerpoint/2010/main" val="26697423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973668"/>
            <a:ext cx="9509760" cy="706964"/>
          </a:xfrm>
        </p:spPr>
        <p:txBody>
          <a:bodyPr/>
          <a:lstStyle/>
          <a:p>
            <a:r>
              <a:rPr lang="en-US" dirty="0"/>
              <a:t>Title III Standards and Policies Continued </a:t>
            </a:r>
          </a:p>
        </p:txBody>
      </p:sp>
      <p:sp>
        <p:nvSpPr>
          <p:cNvPr id="3" name="Content Placeholder 2"/>
          <p:cNvSpPr>
            <a:spLocks noGrp="1"/>
          </p:cNvSpPr>
          <p:nvPr>
            <p:ph idx="1"/>
          </p:nvPr>
        </p:nvSpPr>
        <p:spPr>
          <a:xfrm>
            <a:off x="447040" y="2296160"/>
            <a:ext cx="11236960" cy="4307840"/>
          </a:xfrm>
        </p:spPr>
        <p:txBody>
          <a:bodyPr>
            <a:normAutofit fontScale="85000" lnSpcReduction="20000"/>
          </a:bodyPr>
          <a:lstStyle/>
          <a:p>
            <a:r>
              <a:rPr lang="en-US" dirty="0"/>
              <a:t>(4) Projects provide recipients with the opportunity to contribute to the cost of services, with the restrictions in this paragraph.</a:t>
            </a:r>
          </a:p>
          <a:p>
            <a:r>
              <a:rPr lang="en-US" dirty="0"/>
              <a:t>(A) Contributions are voluntary and no otherwise eligible person is denied service because he or she chooses not to or cannot contribute to the cost of services.</a:t>
            </a:r>
          </a:p>
          <a:p>
            <a:r>
              <a:rPr lang="en-US" dirty="0"/>
              <a:t>(B) Participants are advised of the opportunity to contribute to the cost of programs through:</a:t>
            </a:r>
          </a:p>
          <a:p>
            <a:pPr lvl="1"/>
            <a:r>
              <a:rPr lang="en-US" dirty="0"/>
              <a:t>(</a:t>
            </a:r>
            <a:r>
              <a:rPr lang="en-US" dirty="0" err="1"/>
              <a:t>i</a:t>
            </a:r>
            <a:r>
              <a:rPr lang="en-US" dirty="0"/>
              <a:t>) individual consultation when they enter the program to include a written suggested contribution schedule;</a:t>
            </a:r>
          </a:p>
          <a:p>
            <a:pPr lvl="1"/>
            <a:r>
              <a:rPr lang="en-US" dirty="0"/>
              <a:t>(ii) written brochures about the program and written schedules of activities of the program; and</a:t>
            </a:r>
          </a:p>
          <a:p>
            <a:pPr lvl="1"/>
            <a:r>
              <a:rPr lang="en-US" dirty="0"/>
              <a:t>(iii) signs posted at the project site.</a:t>
            </a:r>
          </a:p>
          <a:p>
            <a:r>
              <a:rPr lang="en-US" dirty="0"/>
              <a:t>(C) The participant's privacy regarding contributions is protected at all times.</a:t>
            </a:r>
          </a:p>
          <a:p>
            <a:r>
              <a:rPr lang="en-US" dirty="0"/>
              <a:t>(D) The project advisory council develops a suggested contribution schedule for funded services and takes into consideration the income ranges of older persons in the community and the project's other means of income.  Means testing is not used to determine suggested contributions.</a:t>
            </a:r>
          </a:p>
          <a:p>
            <a:r>
              <a:rPr lang="en-US" dirty="0"/>
              <a:t>(E) Congregate and home delivered meals participants are allowed to use United States (U.S.) Department of Agriculture food benefits to contribute toward the cost of their meals.</a:t>
            </a:r>
          </a:p>
          <a:p>
            <a:r>
              <a:rPr lang="en-US" dirty="0"/>
              <a:t>(F) The project uses appropriate procedures to safeguard and account for all contributions.</a:t>
            </a:r>
          </a:p>
          <a:p>
            <a:r>
              <a:rPr lang="en-US" dirty="0"/>
              <a:t>(G) The project uses participant contributions to expand funded services.</a:t>
            </a:r>
          </a:p>
          <a:p>
            <a:endParaRPr lang="en-US" dirty="0"/>
          </a:p>
        </p:txBody>
      </p:sp>
    </p:spTree>
    <p:extLst>
      <p:ext uri="{BB962C8B-B14F-4D97-AF65-F5344CB8AC3E}">
        <p14:creationId xmlns:p14="http://schemas.microsoft.com/office/powerpoint/2010/main" val="2782935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5360" y="973668"/>
            <a:ext cx="9387840" cy="706964"/>
          </a:xfrm>
        </p:spPr>
        <p:txBody>
          <a:bodyPr/>
          <a:lstStyle/>
          <a:p>
            <a:r>
              <a:rPr lang="en-US" dirty="0"/>
              <a:t>Title III Standards and Policies Continued </a:t>
            </a:r>
          </a:p>
        </p:txBody>
      </p:sp>
      <p:sp>
        <p:nvSpPr>
          <p:cNvPr id="3" name="Content Placeholder 2"/>
          <p:cNvSpPr>
            <a:spLocks noGrp="1"/>
          </p:cNvSpPr>
          <p:nvPr>
            <p:ph idx="1"/>
          </p:nvPr>
        </p:nvSpPr>
        <p:spPr>
          <a:xfrm>
            <a:off x="548640" y="2377440"/>
            <a:ext cx="11176000" cy="4480560"/>
          </a:xfrm>
        </p:spPr>
        <p:txBody>
          <a:bodyPr>
            <a:normAutofit fontScale="85000" lnSpcReduction="20000"/>
          </a:bodyPr>
          <a:lstStyle/>
          <a:p>
            <a:r>
              <a:rPr lang="en-US" dirty="0"/>
              <a:t>(5) Projects conform to the Title III fiscal accounting and program reporting systems as implemented by Aging Services (AS) and AAAs.  All records are managed according to the guidelines in this paragraph.  OAA grantees:</a:t>
            </a:r>
          </a:p>
          <a:p>
            <a:r>
              <a:rPr lang="en-US" dirty="0"/>
              <a:t>(A) maintain adequate and separate accounting and fiscal records, and account for all funds provided by any source to pay the cost of the OAA funded project;</a:t>
            </a:r>
          </a:p>
          <a:p>
            <a:r>
              <a:rPr lang="en-US" dirty="0"/>
              <a:t>(B) permit audit, examination, or both, of all such records, procedures, and accounts at any reasonable time by authorized personnel of the U.S. Department of Health and Human Services, the Oklahoma Department of Human Services (DHS), the State Auditor and Inspector, and other appropriate state entities;</a:t>
            </a:r>
          </a:p>
          <a:p>
            <a:r>
              <a:rPr lang="en-US" dirty="0"/>
              <a:t>(C) allow authorized personnel open and complete access to the grantees' accounting records and practices, and to any other items of the service provider pertinent to the performance or payment of the grant in order to audit, examine, and make excerpts of records;</a:t>
            </a:r>
          </a:p>
          <a:p>
            <a:r>
              <a:rPr lang="en-US" dirty="0"/>
              <a:t>(D) retain for at least three years all financial and program records, supporting documents, statistical records, and other records pertaining to the Title III services.</a:t>
            </a:r>
          </a:p>
          <a:p>
            <a:pPr lvl="1"/>
            <a:r>
              <a:rPr lang="en-US" dirty="0"/>
              <a:t>(</a:t>
            </a:r>
            <a:r>
              <a:rPr lang="en-US" dirty="0" err="1"/>
              <a:t>i</a:t>
            </a:r>
            <a:r>
              <a:rPr lang="en-US" dirty="0"/>
              <a:t>) In the case of litigation, claim negotiation, audit, or other pending action before the end of the three year period, the records are retained until such action is completed, and until all issues arising from it have been resolved, or until the end of the regular three year period, whichever is later.</a:t>
            </a:r>
          </a:p>
          <a:p>
            <a:pPr lvl="1"/>
            <a:r>
              <a:rPr lang="en-US" dirty="0"/>
              <a:t>(ii) Permanent records are maintained at the project office; and</a:t>
            </a:r>
          </a:p>
          <a:p>
            <a:r>
              <a:rPr lang="en-US" dirty="0"/>
              <a:t>(E) provide the appropriate security, confidentiality, and accommodations for the proper maintenance and organization of program records and reports.</a:t>
            </a:r>
          </a:p>
          <a:p>
            <a:endParaRPr lang="en-US" dirty="0"/>
          </a:p>
        </p:txBody>
      </p:sp>
    </p:spTree>
    <p:extLst>
      <p:ext uri="{BB962C8B-B14F-4D97-AF65-F5344CB8AC3E}">
        <p14:creationId xmlns:p14="http://schemas.microsoft.com/office/powerpoint/2010/main" val="6554835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5040" y="973668"/>
            <a:ext cx="9652000" cy="706964"/>
          </a:xfrm>
        </p:spPr>
        <p:txBody>
          <a:bodyPr/>
          <a:lstStyle/>
          <a:p>
            <a:r>
              <a:rPr lang="en-US" dirty="0"/>
              <a:t>Title III Standards and Policies Continued </a:t>
            </a:r>
          </a:p>
        </p:txBody>
      </p:sp>
      <p:sp>
        <p:nvSpPr>
          <p:cNvPr id="3" name="Content Placeholder 2"/>
          <p:cNvSpPr>
            <a:spLocks noGrp="1"/>
          </p:cNvSpPr>
          <p:nvPr>
            <p:ph idx="1"/>
          </p:nvPr>
        </p:nvSpPr>
        <p:spPr>
          <a:xfrm>
            <a:off x="508000" y="2357120"/>
            <a:ext cx="11135360" cy="4226560"/>
          </a:xfrm>
        </p:spPr>
        <p:txBody>
          <a:bodyPr>
            <a:normAutofit fontScale="85000" lnSpcReduction="20000"/>
          </a:bodyPr>
          <a:lstStyle/>
          <a:p>
            <a:r>
              <a:rPr lang="en-US" dirty="0"/>
              <a:t>(6) Where feasible and appropriate, projects make arrangements for the availability of services to older persons in weather related emergencies and other local and national emergencies, including terrorist acts and flu pandemics.</a:t>
            </a:r>
          </a:p>
          <a:p>
            <a:r>
              <a:rPr lang="en-US" dirty="0"/>
              <a:t>(7) Projects assist participants in taking advantage of benefits or services under other programs.</a:t>
            </a:r>
          </a:p>
          <a:p>
            <a:r>
              <a:rPr lang="en-US" dirty="0"/>
              <a:t>(8) Project staff reports to the appropriate officials any situation that places the participant, participant's household, or both, in imminent danger.</a:t>
            </a:r>
          </a:p>
          <a:p>
            <a:r>
              <a:rPr lang="en-US" dirty="0"/>
              <a:t>(9) Project staff ensures that signage is posted appropriately informing all persons that, with the exception of law enforcement, no firearms are to be permitted within the project office, maintenance buildings, and all nutrition site-dining areas.</a:t>
            </a:r>
          </a:p>
          <a:p>
            <a:r>
              <a:rPr lang="en-US" dirty="0"/>
              <a:t>(10) Projects coordinate Title III services with other appropriate services in the community, including Title VI Native American nutrition programs.  Appropriate coordination efforts include:</a:t>
            </a:r>
          </a:p>
          <a:p>
            <a:pPr lvl="1"/>
            <a:r>
              <a:rPr lang="en-US" dirty="0"/>
              <a:t>(A) joint planning;</a:t>
            </a:r>
          </a:p>
          <a:p>
            <a:pPr lvl="1"/>
            <a:r>
              <a:rPr lang="en-US" dirty="0"/>
              <a:t>(B) information sharing; and</a:t>
            </a:r>
          </a:p>
          <a:p>
            <a:pPr lvl="1"/>
            <a:r>
              <a:rPr lang="en-US" dirty="0"/>
              <a:t>(C) negotiation of written agreements.</a:t>
            </a:r>
          </a:p>
          <a:p>
            <a:r>
              <a:rPr lang="en-US" dirty="0"/>
              <a:t>(11) Projects establish and maintain an advisory council to advise the projects on all matters relating to the delivery of project services, per Oklahoma Administrative Code </a:t>
            </a:r>
            <a:r>
              <a:rPr lang="en-US" dirty="0">
                <a:hlinkClick r:id="rId2"/>
              </a:rPr>
              <a:t>340:105-10-52</a:t>
            </a:r>
            <a:r>
              <a:rPr lang="en-US" dirty="0"/>
              <a:t>.</a:t>
            </a:r>
          </a:p>
        </p:txBody>
      </p:sp>
    </p:spTree>
    <p:extLst>
      <p:ext uri="{BB962C8B-B14F-4D97-AF65-F5344CB8AC3E}">
        <p14:creationId xmlns:p14="http://schemas.microsoft.com/office/powerpoint/2010/main" val="42076797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9269206" cy="706964"/>
          </a:xfrm>
        </p:spPr>
        <p:txBody>
          <a:bodyPr/>
          <a:lstStyle/>
          <a:p>
            <a:r>
              <a:rPr lang="en-US" dirty="0"/>
              <a:t>Title III Standards and Policies Continued </a:t>
            </a:r>
          </a:p>
        </p:txBody>
      </p:sp>
      <p:sp>
        <p:nvSpPr>
          <p:cNvPr id="3" name="Content Placeholder 2"/>
          <p:cNvSpPr>
            <a:spLocks noGrp="1"/>
          </p:cNvSpPr>
          <p:nvPr>
            <p:ph idx="1"/>
          </p:nvPr>
        </p:nvSpPr>
        <p:spPr>
          <a:xfrm>
            <a:off x="528320" y="2255520"/>
            <a:ext cx="11196320" cy="4602480"/>
          </a:xfrm>
        </p:spPr>
        <p:txBody>
          <a:bodyPr>
            <a:normAutofit lnSpcReduction="10000"/>
          </a:bodyPr>
          <a:lstStyle/>
          <a:p>
            <a:r>
              <a:rPr lang="en-US" dirty="0"/>
              <a:t>(12) Projects ensure appropriate intake information is gathered on each participant.</a:t>
            </a:r>
          </a:p>
          <a:p>
            <a:r>
              <a:rPr lang="en-US" dirty="0"/>
              <a:t>(A) Participants receiving Title III:</a:t>
            </a:r>
          </a:p>
          <a:p>
            <a:pPr lvl="1"/>
            <a:r>
              <a:rPr lang="en-US" dirty="0"/>
              <a:t>(</a:t>
            </a:r>
            <a:r>
              <a:rPr lang="en-US" dirty="0" err="1"/>
              <a:t>i</a:t>
            </a:r>
            <a:r>
              <a:rPr lang="en-US" dirty="0"/>
              <a:t>) personal care, homemaker, chore, home repair, home delivered meals, adult day health or adult day care, or case management services, information is gathered on Form 02AG002E, Older Americans Act Assessment, Part I, and Form 02AG003E, Older Americans Act Assessment, Part II, and includes at a minimum:</a:t>
            </a:r>
          </a:p>
          <a:p>
            <a:pPr lvl="2"/>
            <a:r>
              <a:rPr lang="en-US" dirty="0"/>
              <a:t>(I) identifying information;</a:t>
            </a:r>
          </a:p>
          <a:p>
            <a:pPr lvl="2"/>
            <a:r>
              <a:rPr lang="en-US" dirty="0"/>
              <a:t>(II) household composition;</a:t>
            </a:r>
          </a:p>
          <a:p>
            <a:pPr lvl="2"/>
            <a:r>
              <a:rPr lang="en-US" dirty="0"/>
              <a:t>(III) ability to perform activities of daily living (ADLs);</a:t>
            </a:r>
          </a:p>
          <a:p>
            <a:pPr lvl="2"/>
            <a:r>
              <a:rPr lang="en-US" dirty="0"/>
              <a:t>(IV) ability to perform instrumental ADLs;</a:t>
            </a:r>
          </a:p>
          <a:p>
            <a:pPr lvl="2"/>
            <a:r>
              <a:rPr lang="en-US" dirty="0"/>
              <a:t>(V) support system;</a:t>
            </a:r>
          </a:p>
          <a:p>
            <a:pPr lvl="2"/>
            <a:r>
              <a:rPr lang="en-US" dirty="0"/>
              <a:t>(VI) participant signature or witness signature when the participant is unable to sign;</a:t>
            </a:r>
          </a:p>
          <a:p>
            <a:pPr lvl="2"/>
            <a:r>
              <a:rPr lang="en-US" dirty="0"/>
              <a:t>(VII) explanation of donation system;</a:t>
            </a:r>
          </a:p>
          <a:p>
            <a:pPr lvl="2"/>
            <a:r>
              <a:rPr lang="en-US" dirty="0"/>
              <a:t>(VIII) release of information authorization; and</a:t>
            </a:r>
          </a:p>
          <a:p>
            <a:pPr lvl="2"/>
            <a:r>
              <a:rPr lang="en-US" dirty="0"/>
              <a:t>(IX) status related to poverty level;</a:t>
            </a:r>
          </a:p>
          <a:p>
            <a:endParaRPr lang="en-US" dirty="0"/>
          </a:p>
        </p:txBody>
      </p:sp>
    </p:spTree>
    <p:extLst>
      <p:ext uri="{BB962C8B-B14F-4D97-AF65-F5344CB8AC3E}">
        <p14:creationId xmlns:p14="http://schemas.microsoft.com/office/powerpoint/2010/main" val="2221279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973668"/>
            <a:ext cx="9672320" cy="706964"/>
          </a:xfrm>
        </p:spPr>
        <p:txBody>
          <a:bodyPr/>
          <a:lstStyle/>
          <a:p>
            <a:r>
              <a:rPr lang="en-US" dirty="0"/>
              <a:t>Title III Standards and Policies Continued </a:t>
            </a:r>
          </a:p>
        </p:txBody>
      </p:sp>
      <p:sp>
        <p:nvSpPr>
          <p:cNvPr id="3" name="Content Placeholder 2"/>
          <p:cNvSpPr>
            <a:spLocks noGrp="1"/>
          </p:cNvSpPr>
          <p:nvPr>
            <p:ph idx="1"/>
          </p:nvPr>
        </p:nvSpPr>
        <p:spPr>
          <a:xfrm>
            <a:off x="304800" y="2275840"/>
            <a:ext cx="11480800" cy="4592320"/>
          </a:xfrm>
        </p:spPr>
        <p:txBody>
          <a:bodyPr>
            <a:normAutofit fontScale="85000" lnSpcReduction="20000"/>
          </a:bodyPr>
          <a:lstStyle/>
          <a:p>
            <a:r>
              <a:rPr lang="en-US" dirty="0"/>
              <a:t>(ii) congregate meals, nutrition counseling, assisted transportation, outreach, or information and assistance, information is gathered on Form 02AG002E, Part I, and includes at a minimum:</a:t>
            </a:r>
          </a:p>
          <a:p>
            <a:pPr lvl="1"/>
            <a:r>
              <a:rPr lang="en-US" dirty="0"/>
              <a:t>(I) identifying information;</a:t>
            </a:r>
          </a:p>
          <a:p>
            <a:pPr lvl="1"/>
            <a:r>
              <a:rPr lang="en-US" dirty="0"/>
              <a:t>(II) household composition;</a:t>
            </a:r>
          </a:p>
          <a:p>
            <a:pPr lvl="1"/>
            <a:r>
              <a:rPr lang="en-US" dirty="0"/>
              <a:t>(III) participant signature or witness signature when the participant is unable to sign;</a:t>
            </a:r>
          </a:p>
          <a:p>
            <a:pPr lvl="1"/>
            <a:r>
              <a:rPr lang="en-US" dirty="0"/>
              <a:t>(IV) explanation of donation system;</a:t>
            </a:r>
          </a:p>
          <a:p>
            <a:pPr lvl="1"/>
            <a:r>
              <a:rPr lang="en-US" dirty="0"/>
              <a:t>(V) release of information authorization; and</a:t>
            </a:r>
          </a:p>
          <a:p>
            <a:pPr lvl="1"/>
            <a:r>
              <a:rPr lang="en-US" dirty="0"/>
              <a:t>(VI) status related to poverty level;</a:t>
            </a:r>
          </a:p>
          <a:p>
            <a:r>
              <a:rPr lang="en-US" dirty="0"/>
              <a:t>(iii) home delivered meals, congregate meals, case management, or nutrition counseling, project staff ensures Form 02AG002E, Part I, Determine your nutritional health, is completed; and</a:t>
            </a:r>
          </a:p>
          <a:p>
            <a:r>
              <a:rPr lang="en-US" dirty="0"/>
              <a:t>(iv) National Family Caregiver Support Program (NFCSP) services information is gathered on an approved intake form and includes at a minimum:</a:t>
            </a:r>
          </a:p>
          <a:p>
            <a:pPr lvl="1"/>
            <a:r>
              <a:rPr lang="en-US" dirty="0"/>
              <a:t>(I) the family caregiver's identifying information;</a:t>
            </a:r>
          </a:p>
          <a:p>
            <a:pPr lvl="1"/>
            <a:r>
              <a:rPr lang="en-US" dirty="0"/>
              <a:t>(II) the caregiver's relationship to the care receiver;</a:t>
            </a:r>
          </a:p>
          <a:p>
            <a:pPr lvl="1"/>
            <a:r>
              <a:rPr lang="en-US" dirty="0"/>
              <a:t>(III) the care receiver's identifying information; and</a:t>
            </a:r>
          </a:p>
          <a:p>
            <a:pPr lvl="1"/>
            <a:r>
              <a:rPr lang="en-US" dirty="0"/>
              <a:t>(IV) a written description of the caregiver's current situation, including the care receiver's need for assistance due to inability to perform specific ADLs or the need for supervision due to Alzheimer's disease or other dementia.</a:t>
            </a:r>
          </a:p>
          <a:p>
            <a:endParaRPr lang="en-US" dirty="0"/>
          </a:p>
        </p:txBody>
      </p:sp>
    </p:spTree>
    <p:extLst>
      <p:ext uri="{BB962C8B-B14F-4D97-AF65-F5344CB8AC3E}">
        <p14:creationId xmlns:p14="http://schemas.microsoft.com/office/powerpoint/2010/main" val="62772365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34</TotalTime>
  <Words>1211</Words>
  <Application>Microsoft Office PowerPoint</Application>
  <PresentationFormat>Widescreen</PresentationFormat>
  <Paragraphs>113</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Century Gothic</vt:lpstr>
      <vt:lpstr>Wingdings 3</vt:lpstr>
      <vt:lpstr>Ion Boardroom</vt:lpstr>
      <vt:lpstr>General Title III Service Standards </vt:lpstr>
      <vt:lpstr>PowerPoint Presentation</vt:lpstr>
      <vt:lpstr>Title III Standards and Policies </vt:lpstr>
      <vt:lpstr>Title III Standards and Policies Continued </vt:lpstr>
      <vt:lpstr>Title III Standards and Policies Continued </vt:lpstr>
      <vt:lpstr>Title III Standards and Policies Continued </vt:lpstr>
      <vt:lpstr>Title III Standards and Policies Continued </vt:lpstr>
      <vt:lpstr>Title III Standards and Policies Continued </vt:lpstr>
      <vt:lpstr>Title III Standards and Policies Continued </vt:lpstr>
      <vt:lpstr>Title III Standards and Policies Continued </vt:lpstr>
      <vt:lpstr>Title III Standards and Policies Continued </vt:lpstr>
      <vt:lpstr>Title III Standards and Policies Continued </vt:lpstr>
      <vt:lpstr>Title III Standards and Policies Continued </vt:lpstr>
      <vt:lpstr>PowerPoint Presentation</vt:lpstr>
      <vt:lpstr>Sources </vt:lpstr>
      <vt:lpstr>ASCOG PRESENTS YOU WITH THE FOLLOWING AWARD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General Title III Service Standards</dc:title>
  <dc:creator>Kristina Brown</dc:creator>
  <cp:lastModifiedBy>Kristina Brown</cp:lastModifiedBy>
  <cp:revision>4</cp:revision>
  <dcterms:created xsi:type="dcterms:W3CDTF">2016-10-05T21:18:32Z</dcterms:created>
  <dcterms:modified xsi:type="dcterms:W3CDTF">2016-10-05T21:53:27Z</dcterms:modified>
</cp:coreProperties>
</file>