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69" d="100"/>
          <a:sy n="69" d="100"/>
        </p:scale>
        <p:origin x="9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10/6/2016</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10/6/2016</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10/6/2016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10/6/2016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10/6/2016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10/6/2016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10/6/2016</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10/6/2016</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10/6/2016</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okdhs.org/library/policy/pages/oac340105100033000.aspx" TargetMode="External"/><Relationship Id="rId2" Type="http://schemas.openxmlformats.org/officeDocument/2006/relationships/hyperlink" Target="http://www.okdhs.org/library/policy/Pages/oac340105100035000.aspx" TargetMode="External"/><Relationship Id="rId1" Type="http://schemas.openxmlformats.org/officeDocument/2006/relationships/slideLayout" Target="../slideLayouts/slideLayout2.xml"/><Relationship Id="rId5" Type="http://schemas.openxmlformats.org/officeDocument/2006/relationships/hyperlink" Target="http://www.okdhs.org/library/policy/pages/oac340105100036000.aspx" TargetMode="External"/><Relationship Id="rId4" Type="http://schemas.openxmlformats.org/officeDocument/2006/relationships/hyperlink" Target="http://www.okdhs.org/library/policy/pages/oac340105100034000.asp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okdhs.org/library/policy/pages/oac340105100031000.aspx" TargetMode="External"/><Relationship Id="rId2" Type="http://schemas.openxmlformats.org/officeDocument/2006/relationships/hyperlink" Target="https://www.law.cornell.edu/cfr/text/45/part-1321" TargetMode="External"/><Relationship Id="rId1" Type="http://schemas.openxmlformats.org/officeDocument/2006/relationships/slideLayout" Target="../slideLayouts/slideLayout2.xml"/><Relationship Id="rId5" Type="http://schemas.openxmlformats.org/officeDocument/2006/relationships/hyperlink" Target="http://www.okdhs.org/library/policy/pages/oac340105100034000.aspx" TargetMode="External"/><Relationship Id="rId4" Type="http://schemas.openxmlformats.org/officeDocument/2006/relationships/hyperlink" Target="http://www.okdhs.org/library/policy/pages/oac340105100033000.asp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okdhs.org/library/policy/pages/oac340105100050001.aspx" TargetMode="External"/><Relationship Id="rId7" Type="http://schemas.openxmlformats.org/officeDocument/2006/relationships/hyperlink" Target="http://www.okdhs.org/library/policy/pages/oac340105100031000.aspx" TargetMode="External"/><Relationship Id="rId2" Type="http://schemas.openxmlformats.org/officeDocument/2006/relationships/hyperlink" Target="http://www.okdhs.org/library/policy/pages/oac340105100041000.aspx" TargetMode="External"/><Relationship Id="rId1" Type="http://schemas.openxmlformats.org/officeDocument/2006/relationships/slideLayout" Target="../slideLayouts/slideLayout2.xml"/><Relationship Id="rId6" Type="http://schemas.openxmlformats.org/officeDocument/2006/relationships/hyperlink" Target="http://www.okdhs.org/library/policy/pages/oac340105100101000.aspx" TargetMode="External"/><Relationship Id="rId5" Type="http://schemas.openxmlformats.org/officeDocument/2006/relationships/hyperlink" Target="http://www.okdhs.org/library/policy/pages/oac340105100100000.aspx" TargetMode="External"/><Relationship Id="rId4" Type="http://schemas.openxmlformats.org/officeDocument/2006/relationships/hyperlink" Target="http://ecfr.gpoaccess.gov/cgi/t/text/text-idx?c=ecfr&amp;tpl=/ecfrbrowse/Title45/45cfr1321_main_02.tpl"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www.okdhs.org/library/policy/Pages/oac340105100041000.aspx#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8Gms2ogdLV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youtu.be/8Gms2ogdLVE" TargetMode="External"/><Relationship Id="rId2" Type="http://schemas.openxmlformats.org/officeDocument/2006/relationships/hyperlink" Target="http://www.okdhs.org/sites/searchcenter/Pages/okdhspolic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okdhs.org/library/policy/pages/oac340105100033000.aspx" TargetMode="External"/><Relationship Id="rId2" Type="http://schemas.openxmlformats.org/officeDocument/2006/relationships/hyperlink" Target="http://www.okdhs.org/library/policy/pages/oac340105100021000.aspx" TargetMode="External"/><Relationship Id="rId1" Type="http://schemas.openxmlformats.org/officeDocument/2006/relationships/slideLayout" Target="../slideLayouts/slideLayout2.xml"/><Relationship Id="rId5" Type="http://schemas.openxmlformats.org/officeDocument/2006/relationships/hyperlink" Target="http://www.okdhs.org/library/policy/pages/oac340105100031000.aspx" TargetMode="External"/><Relationship Id="rId4" Type="http://schemas.openxmlformats.org/officeDocument/2006/relationships/hyperlink" Target="http://www.okdhs.org/library/policy/pages/oac340105100020000.asp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okdhs.org/library/policy/pages/oac340105100033000.aspx" TargetMode="External"/><Relationship Id="rId2" Type="http://schemas.openxmlformats.org/officeDocument/2006/relationships/hyperlink" Target="https://www.law.cornell.edu/cfr/text/45/part-1321" TargetMode="External"/><Relationship Id="rId1" Type="http://schemas.openxmlformats.org/officeDocument/2006/relationships/slideLayout" Target="../slideLayouts/slideLayout2.xml"/><Relationship Id="rId4" Type="http://schemas.openxmlformats.org/officeDocument/2006/relationships/hyperlink" Target="http://www.okdhs.org/library/policy/pages/oac340105100045000.asp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okdhs.org/library/policy/pages/oac340105100035000.aspx" TargetMode="External"/><Relationship Id="rId2" Type="http://schemas.openxmlformats.org/officeDocument/2006/relationships/hyperlink" Target="http://www.okdhs.org/library/policy/pages/oac340105100033000.aspx" TargetMode="External"/><Relationship Id="rId1" Type="http://schemas.openxmlformats.org/officeDocument/2006/relationships/slideLayout" Target="../slideLayouts/slideLayout2.xml"/><Relationship Id="rId4" Type="http://schemas.openxmlformats.org/officeDocument/2006/relationships/hyperlink" Target="http://www.okdhs.org/library/policy/pages/oac340105100036000.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err="1" smtClean="0">
                <a:latin typeface="Agency FB" panose="020B0503020202020204" pitchFamily="34" charset="0"/>
              </a:rPr>
              <a:t>Dhs</a:t>
            </a:r>
            <a:r>
              <a:rPr lang="en-US" sz="6000" dirty="0" smtClean="0">
                <a:latin typeface="Agency FB" panose="020B0503020202020204" pitchFamily="34" charset="0"/>
              </a:rPr>
              <a:t> aging services title iii policies and procedures manual </a:t>
            </a:r>
            <a:endParaRPr lang="en-US" sz="6000" dirty="0">
              <a:latin typeface="Agency FB" panose="020B0503020202020204" pitchFamily="34" charset="0"/>
            </a:endParaRPr>
          </a:p>
        </p:txBody>
      </p:sp>
      <p:sp>
        <p:nvSpPr>
          <p:cNvPr id="3" name="Subtitle 2"/>
          <p:cNvSpPr>
            <a:spLocks noGrp="1"/>
          </p:cNvSpPr>
          <p:nvPr>
            <p:ph type="subTitle" idx="1"/>
          </p:nvPr>
        </p:nvSpPr>
        <p:spPr/>
        <p:txBody>
          <a:bodyPr/>
          <a:lstStyle/>
          <a:p>
            <a:r>
              <a:rPr lang="en-US" dirty="0" smtClean="0">
                <a:latin typeface="Agency FB" panose="020B0503020202020204" pitchFamily="34" charset="0"/>
              </a:rPr>
              <a:t>Employee training module September (updated 10-6-2016</a:t>
            </a:r>
            <a:r>
              <a:rPr lang="en-US" dirty="0" smtClean="0"/>
              <a:t>)</a:t>
            </a:r>
            <a:endParaRPr lang="en-US" dirty="0"/>
          </a:p>
        </p:txBody>
      </p:sp>
    </p:spTree>
    <p:extLst>
      <p:ext uri="{BB962C8B-B14F-4D97-AF65-F5344CB8AC3E}">
        <p14:creationId xmlns:p14="http://schemas.microsoft.com/office/powerpoint/2010/main" val="3710867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573579"/>
          </a:xfrm>
        </p:spPr>
        <p:txBody>
          <a:bodyPr>
            <a:normAutofit fontScale="90000"/>
          </a:bodyPr>
          <a:lstStyle/>
          <a:p>
            <a:r>
              <a:rPr lang="en-US" sz="3600" dirty="0">
                <a:latin typeface="Agency FB" panose="020B0503020202020204" pitchFamily="34" charset="0"/>
              </a:rPr>
              <a:t>Area Plan Management Plan</a:t>
            </a:r>
            <a:r>
              <a:rPr lang="en-US" sz="5400" dirty="0">
                <a:latin typeface="Agency FB" panose="020B0503020202020204" pitchFamily="34" charset="0"/>
              </a:rPr>
              <a:t/>
            </a:r>
            <a:br>
              <a:rPr lang="en-US" sz="5400" dirty="0">
                <a:latin typeface="Agency FB" panose="020B0503020202020204" pitchFamily="34" charset="0"/>
              </a:rPr>
            </a:br>
            <a:endParaRPr lang="en-US" dirty="0"/>
          </a:p>
        </p:txBody>
      </p:sp>
      <p:sp>
        <p:nvSpPr>
          <p:cNvPr id="3" name="Content Placeholder 2"/>
          <p:cNvSpPr>
            <a:spLocks noGrp="1"/>
          </p:cNvSpPr>
          <p:nvPr>
            <p:ph idx="1"/>
          </p:nvPr>
        </p:nvSpPr>
        <p:spPr>
          <a:xfrm>
            <a:off x="1251678" y="955964"/>
            <a:ext cx="10178322" cy="5902035"/>
          </a:xfrm>
        </p:spPr>
        <p:txBody>
          <a:bodyPr>
            <a:normAutofit fontScale="85000" lnSpcReduction="10000"/>
          </a:bodyPr>
          <a:lstStyle/>
          <a:p>
            <a:r>
              <a:rPr lang="en-US" b="1" dirty="0"/>
              <a:t>340:105-10-35. Area Plan Management Plan</a:t>
            </a:r>
          </a:p>
          <a:p>
            <a:r>
              <a:rPr lang="en-US" dirty="0"/>
              <a:t>Issued 11-29-93</a:t>
            </a:r>
          </a:p>
          <a:p>
            <a:r>
              <a:rPr lang="en-US" dirty="0"/>
              <a:t/>
            </a:r>
            <a:br>
              <a:rPr lang="en-US" dirty="0"/>
            </a:br>
            <a:r>
              <a:rPr lang="en-US" dirty="0"/>
              <a:t>(a) </a:t>
            </a:r>
            <a:r>
              <a:rPr lang="en-US" b="1" dirty="0"/>
              <a:t>Policy.</a:t>
            </a:r>
            <a:r>
              <a:rPr lang="en-US" dirty="0"/>
              <a:t>  The Area Agency will develop an annual Management Plan to outline the actions necessary to accomplish the Area Plan goals and objectives. A format for the Management Plan shall be provided by the State Agency.</a:t>
            </a:r>
          </a:p>
          <a:p>
            <a:r>
              <a:rPr lang="en-US" dirty="0"/>
              <a:t>(b) </a:t>
            </a:r>
            <a:r>
              <a:rPr lang="en-US" b="1" dirty="0"/>
              <a:t>Authority.</a:t>
            </a:r>
            <a:r>
              <a:rPr lang="en-US" dirty="0"/>
              <a:t>  The authority for 340:105-10-35 is </a:t>
            </a:r>
            <a:r>
              <a:rPr lang="en-US" dirty="0">
                <a:hlinkClick r:id="rId2" tooltip="View Section 1321.11 of Title 45 of the Code of Federal Regulations"/>
              </a:rPr>
              <a:t>45 CFR Part 1321.11</a:t>
            </a:r>
            <a:r>
              <a:rPr lang="en-US" dirty="0"/>
              <a:t>.</a:t>
            </a:r>
          </a:p>
          <a:p>
            <a:r>
              <a:rPr lang="en-US" dirty="0"/>
              <a:t>(c) </a:t>
            </a:r>
            <a:r>
              <a:rPr lang="en-US" b="1" dirty="0"/>
              <a:t>Procedures.</a:t>
            </a:r>
            <a:r>
              <a:rPr lang="en-US" dirty="0"/>
              <a:t>  The Area Agency will consider each of its Area Plan objectives and will outline the specific actions necessary to complete them on a format provided or approved by the State Agency. The Area Agency must submit its completed Management Plan to the State Agency for review at least six weeks prior to its effective date. The Area Agency will include the following in the Management Plan:</a:t>
            </a:r>
          </a:p>
          <a:p>
            <a:r>
              <a:rPr lang="en-US" dirty="0"/>
              <a:t>(1) Area Plan goals and objectives;</a:t>
            </a:r>
          </a:p>
          <a:p>
            <a:r>
              <a:rPr lang="en-US" dirty="0"/>
              <a:t>(2) Specific action steps planned to carry out each objective;</a:t>
            </a:r>
          </a:p>
          <a:p>
            <a:r>
              <a:rPr lang="en-US" dirty="0"/>
              <a:t>(3) Target dates for the completion of each action step; and</a:t>
            </a:r>
          </a:p>
          <a:p>
            <a:r>
              <a:rPr lang="en-US" dirty="0"/>
              <a:t>(4) Staff person(s) responsible for accomplishing each action step.</a:t>
            </a:r>
          </a:p>
          <a:p>
            <a:r>
              <a:rPr lang="en-US" dirty="0"/>
              <a:t>(d) </a:t>
            </a:r>
            <a:r>
              <a:rPr lang="en-US" b="1" dirty="0"/>
              <a:t>Cross references.</a:t>
            </a:r>
            <a:r>
              <a:rPr lang="en-US" dirty="0"/>
              <a:t>  See </a:t>
            </a:r>
            <a:r>
              <a:rPr lang="en-US" dirty="0">
                <a:hlinkClick r:id="rId3"/>
              </a:rPr>
              <a:t>OAC 340:105-10-33</a:t>
            </a:r>
            <a:r>
              <a:rPr lang="en-US" dirty="0"/>
              <a:t>, </a:t>
            </a:r>
            <a:r>
              <a:rPr lang="en-US" dirty="0">
                <a:hlinkClick r:id="rId4"/>
              </a:rPr>
              <a:t>340:105-10-34</a:t>
            </a:r>
            <a:r>
              <a:rPr lang="en-US" dirty="0"/>
              <a:t>, and </a:t>
            </a:r>
            <a:r>
              <a:rPr lang="en-US" dirty="0">
                <a:hlinkClick r:id="rId5"/>
              </a:rPr>
              <a:t>340:105-10-36</a:t>
            </a:r>
            <a:r>
              <a:rPr lang="en-US" dirty="0"/>
              <a:t>.</a:t>
            </a:r>
          </a:p>
          <a:p>
            <a:r>
              <a:rPr lang="en-US" dirty="0"/>
              <a:t/>
            </a:r>
            <a:br>
              <a:rPr lang="en-US" dirty="0"/>
            </a:br>
            <a:endParaRPr lang="en-US" dirty="0"/>
          </a:p>
        </p:txBody>
      </p:sp>
    </p:spTree>
    <p:extLst>
      <p:ext uri="{BB962C8B-B14F-4D97-AF65-F5344CB8AC3E}">
        <p14:creationId xmlns:p14="http://schemas.microsoft.com/office/powerpoint/2010/main" val="1532385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559724"/>
          </a:xfrm>
        </p:spPr>
        <p:txBody>
          <a:bodyPr>
            <a:normAutofit fontScale="90000"/>
          </a:bodyPr>
          <a:lstStyle/>
          <a:p>
            <a:r>
              <a:rPr lang="en-US" sz="3600" dirty="0">
                <a:latin typeface="Agency FB" panose="020B0503020202020204" pitchFamily="34" charset="0"/>
              </a:rPr>
              <a:t>Area Plan Administration </a:t>
            </a:r>
            <a:r>
              <a:rPr lang="en-US" sz="5400" dirty="0">
                <a:latin typeface="Agency FB" panose="020B0503020202020204" pitchFamily="34" charset="0"/>
              </a:rPr>
              <a:t/>
            </a:r>
            <a:br>
              <a:rPr lang="en-US" sz="5400" dirty="0">
                <a:latin typeface="Agency FB" panose="020B0503020202020204" pitchFamily="34" charset="0"/>
              </a:rPr>
            </a:br>
            <a:endParaRPr lang="en-US" dirty="0"/>
          </a:p>
        </p:txBody>
      </p:sp>
      <p:sp>
        <p:nvSpPr>
          <p:cNvPr id="3" name="Content Placeholder 2"/>
          <p:cNvSpPr>
            <a:spLocks noGrp="1"/>
          </p:cNvSpPr>
          <p:nvPr>
            <p:ph idx="1"/>
          </p:nvPr>
        </p:nvSpPr>
        <p:spPr>
          <a:xfrm>
            <a:off x="1251678" y="942109"/>
            <a:ext cx="10178322" cy="5818909"/>
          </a:xfrm>
        </p:spPr>
        <p:txBody>
          <a:bodyPr>
            <a:normAutofit fontScale="70000" lnSpcReduction="20000"/>
          </a:bodyPr>
          <a:lstStyle/>
          <a:p>
            <a:r>
              <a:rPr lang="en-US" b="1" dirty="0"/>
              <a:t>340:105-10-36. Area Plan administration</a:t>
            </a:r>
          </a:p>
          <a:p>
            <a:r>
              <a:rPr lang="en-US" dirty="0"/>
              <a:t>Revised 6-1-08</a:t>
            </a:r>
          </a:p>
          <a:p>
            <a:r>
              <a:rPr lang="en-US" dirty="0"/>
              <a:t>(a) </a:t>
            </a:r>
            <a:r>
              <a:rPr lang="en-US" b="1" dirty="0"/>
              <a:t>Policy.</a:t>
            </a:r>
            <a:r>
              <a:rPr lang="en-US" dirty="0"/>
              <a:t>  The Area Agency on Aging (AAA) has responsibility for carrying out all activities under the Area Plan on Aging.</a:t>
            </a:r>
          </a:p>
          <a:p>
            <a:r>
              <a:rPr lang="en-US" dirty="0"/>
              <a:t>(b) </a:t>
            </a:r>
            <a:r>
              <a:rPr lang="en-US" b="1" dirty="0"/>
              <a:t>Authority.</a:t>
            </a:r>
            <a:r>
              <a:rPr lang="en-US" dirty="0"/>
              <a:t>  The authority for this Section is Section 306 and Section 212(b)(1) of the Older Americans Act, as amended, and Parts </a:t>
            </a:r>
            <a:r>
              <a:rPr lang="en-US" dirty="0">
                <a:hlinkClick r:id="rId2"/>
              </a:rPr>
              <a:t>1321.61 and 1321.53</a:t>
            </a:r>
            <a:r>
              <a:rPr lang="en-US" dirty="0"/>
              <a:t> of Title 45 of the Code of Federal Regulations.</a:t>
            </a:r>
          </a:p>
          <a:p>
            <a:r>
              <a:rPr lang="en-US" dirty="0"/>
              <a:t>(c) </a:t>
            </a:r>
            <a:r>
              <a:rPr lang="en-US" b="1" dirty="0"/>
              <a:t>Procedures.</a:t>
            </a:r>
            <a:r>
              <a:rPr lang="en-US" dirty="0"/>
              <a:t>  The AAA:</a:t>
            </a:r>
          </a:p>
          <a:p>
            <a:r>
              <a:rPr lang="en-US" dirty="0"/>
              <a:t>(1) develops and monitors a management plan for the Area Plan on Aging which includes:</a:t>
            </a:r>
          </a:p>
          <a:p>
            <a:pPr lvl="1"/>
            <a:r>
              <a:rPr lang="en-US" dirty="0"/>
              <a:t>(A) overall plan goals;</a:t>
            </a:r>
          </a:p>
          <a:p>
            <a:pPr lvl="1"/>
            <a:r>
              <a:rPr lang="en-US" dirty="0"/>
              <a:t>(B) measurable objectives which outline what will be done to reach the goal;</a:t>
            </a:r>
          </a:p>
          <a:p>
            <a:pPr lvl="1"/>
            <a:r>
              <a:rPr lang="en-US" dirty="0"/>
              <a:t>(C) action steps that describe how each objective will be accomplished, such as specific tasks;</a:t>
            </a:r>
          </a:p>
          <a:p>
            <a:pPr lvl="1"/>
            <a:r>
              <a:rPr lang="en-US" dirty="0"/>
              <a:t>(D) staff assignments of responsibility for each objective; and</a:t>
            </a:r>
          </a:p>
          <a:p>
            <a:pPr lvl="1"/>
            <a:r>
              <a:rPr lang="en-US" dirty="0"/>
              <a:t>(E) target dates for the completion of action steps;</a:t>
            </a:r>
          </a:p>
          <a:p>
            <a:r>
              <a:rPr lang="en-US" dirty="0"/>
              <a:t>(2) submits all required program and fiscal reports related to Area Plan activities to the State Agency;</a:t>
            </a:r>
          </a:p>
          <a:p>
            <a:r>
              <a:rPr lang="en-US" dirty="0"/>
              <a:t>(3) develops a Title III request for proposal (RFP) package and provide technical assistance on the applications to prospective grantees;</a:t>
            </a:r>
          </a:p>
          <a:p>
            <a:r>
              <a:rPr lang="en-US" dirty="0"/>
              <a:t>(4) reviews and approves Title III RFPs, except for-profit applications that must be reviewed and approved by the State Agency;</a:t>
            </a:r>
          </a:p>
          <a:p>
            <a:r>
              <a:rPr lang="en-US" dirty="0"/>
              <a:t>(5) monitors the program and fiscal reports of Title III projects in the planning and service area (PSA);</a:t>
            </a:r>
          </a:p>
          <a:p>
            <a:r>
              <a:rPr lang="en-US" dirty="0"/>
              <a:t>(6) conducts on-site quarterly assessments with each Title III project and forwards follow-up written reports to each project;</a:t>
            </a:r>
          </a:p>
          <a:p>
            <a:r>
              <a:rPr lang="en-US" dirty="0"/>
              <a:t>(7) provides technical assistance to the Title III projects as appropriate; and</a:t>
            </a:r>
          </a:p>
          <a:p>
            <a:r>
              <a:rPr lang="en-US" dirty="0"/>
              <a:t>(8) develops a policy and procedures manual for Title III projects in the PSA.</a:t>
            </a:r>
          </a:p>
          <a:p>
            <a:r>
              <a:rPr lang="en-US" dirty="0"/>
              <a:t>(d) </a:t>
            </a:r>
            <a:r>
              <a:rPr lang="en-US" b="1" dirty="0"/>
              <a:t>Cross references.</a:t>
            </a:r>
            <a:r>
              <a:rPr lang="en-US" dirty="0"/>
              <a:t>  See OAC </a:t>
            </a:r>
            <a:r>
              <a:rPr lang="en-US" dirty="0">
                <a:hlinkClick r:id="rId3"/>
              </a:rPr>
              <a:t>340:105-10-31</a:t>
            </a:r>
            <a:r>
              <a:rPr lang="en-US" dirty="0"/>
              <a:t>(a)(3), </a:t>
            </a:r>
            <a:r>
              <a:rPr lang="en-US" dirty="0">
                <a:hlinkClick r:id="rId4"/>
              </a:rPr>
              <a:t>340:105-10-33</a:t>
            </a:r>
            <a:r>
              <a:rPr lang="en-US" dirty="0"/>
              <a:t>, and </a:t>
            </a:r>
            <a:r>
              <a:rPr lang="en-US" dirty="0">
                <a:hlinkClick r:id="rId5"/>
              </a:rPr>
              <a:t>340:105-10-34</a:t>
            </a:r>
            <a:r>
              <a:rPr lang="en-US" dirty="0"/>
              <a:t>.</a:t>
            </a:r>
          </a:p>
          <a:p>
            <a:r>
              <a:rPr lang="en-US" dirty="0"/>
              <a:t> </a:t>
            </a:r>
          </a:p>
          <a:p>
            <a:endParaRPr lang="en-US" dirty="0"/>
          </a:p>
        </p:txBody>
      </p:sp>
    </p:spTree>
    <p:extLst>
      <p:ext uri="{BB962C8B-B14F-4D97-AF65-F5344CB8AC3E}">
        <p14:creationId xmlns:p14="http://schemas.microsoft.com/office/powerpoint/2010/main" val="1756756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1"/>
            <a:ext cx="10178322" cy="831272"/>
          </a:xfrm>
        </p:spPr>
        <p:txBody>
          <a:bodyPr>
            <a:normAutofit fontScale="90000"/>
          </a:bodyPr>
          <a:lstStyle/>
          <a:p>
            <a:r>
              <a:rPr lang="en-US" sz="3600" dirty="0">
                <a:latin typeface="Agency FB" panose="020B0503020202020204" pitchFamily="34" charset="0"/>
              </a:rPr>
              <a:t>Coordination and Resource Development</a:t>
            </a:r>
            <a:r>
              <a:rPr lang="en-US" sz="5400" dirty="0">
                <a:latin typeface="Agency FB" panose="020B0503020202020204" pitchFamily="34" charset="0"/>
              </a:rPr>
              <a:t> </a:t>
            </a:r>
            <a:br>
              <a:rPr lang="en-US" sz="5400" dirty="0">
                <a:latin typeface="Agency FB" panose="020B0503020202020204" pitchFamily="34" charset="0"/>
              </a:rPr>
            </a:br>
            <a:endParaRPr lang="en-US" dirty="0"/>
          </a:p>
        </p:txBody>
      </p:sp>
      <p:sp>
        <p:nvSpPr>
          <p:cNvPr id="3" name="Content Placeholder 2"/>
          <p:cNvSpPr>
            <a:spLocks noGrp="1"/>
          </p:cNvSpPr>
          <p:nvPr>
            <p:ph idx="1"/>
          </p:nvPr>
        </p:nvSpPr>
        <p:spPr>
          <a:xfrm>
            <a:off x="1011382" y="609600"/>
            <a:ext cx="10778836" cy="6248399"/>
          </a:xfrm>
        </p:spPr>
        <p:txBody>
          <a:bodyPr>
            <a:normAutofit fontScale="55000" lnSpcReduction="20000"/>
          </a:bodyPr>
          <a:lstStyle/>
          <a:p>
            <a:r>
              <a:rPr lang="en-US" b="1" dirty="0"/>
              <a:t>340:105-10-37. Coordination and resource development</a:t>
            </a:r>
          </a:p>
          <a:p>
            <a:r>
              <a:rPr lang="en-US" dirty="0"/>
              <a:t>Revised 6-1-08</a:t>
            </a:r>
          </a:p>
          <a:p>
            <a:r>
              <a:rPr lang="en-US" dirty="0"/>
              <a:t>(a) </a:t>
            </a:r>
            <a:r>
              <a:rPr lang="en-US" b="1" dirty="0"/>
              <a:t>Policy.</a:t>
            </a:r>
            <a:r>
              <a:rPr lang="en-US" dirty="0"/>
              <a:t>  The Area Agency on Aging (AAA) performs activities which maximize the availability of all services to older persons in the planning and service area (PSA), and reduce duplication of effort.  Particular effort is made to coordinate with:</a:t>
            </a:r>
          </a:p>
          <a:p>
            <a:r>
              <a:rPr lang="en-US" dirty="0"/>
              <a:t>(1) organizations providing child care services for children, assistance to older persons caring for relatives who are children, and respite for families to provide opportunities for older persons to aid or assist on a voluntary basis;</a:t>
            </a:r>
          </a:p>
          <a:p>
            <a:r>
              <a:rPr lang="en-US" dirty="0"/>
              <a:t>(2) organizations established for the benefit of victims of Alzheimer's disease;</a:t>
            </a:r>
          </a:p>
          <a:p>
            <a:r>
              <a:rPr lang="en-US" dirty="0"/>
              <a:t>(3) the State Agency and the Oklahoma Department of Mental Health and Substance Abuse Services to:</a:t>
            </a:r>
          </a:p>
          <a:p>
            <a:pPr lvl="1"/>
            <a:r>
              <a:rPr lang="en-US" dirty="0"/>
              <a:t>(A) increase public awareness of mental health disorders;</a:t>
            </a:r>
          </a:p>
          <a:p>
            <a:pPr lvl="1"/>
            <a:r>
              <a:rPr lang="en-US" dirty="0"/>
              <a:t>(B) remove barriers to diagnosis and treatment; and</a:t>
            </a:r>
          </a:p>
          <a:p>
            <a:pPr lvl="1"/>
            <a:r>
              <a:rPr lang="en-US" dirty="0"/>
              <a:t>(C) coordinate mental health services, including mental health screenings, provided with funds expended by the AAA with mental health services provided by community health centers and by other public agencies and nonprofit private organizations;</a:t>
            </a:r>
          </a:p>
          <a:p>
            <a:r>
              <a:rPr lang="en-US" dirty="0"/>
              <a:t>(4) job training and partnership programs;</a:t>
            </a:r>
          </a:p>
          <a:p>
            <a:r>
              <a:rPr lang="en-US" dirty="0"/>
              <a:t>(5) Title II programs of the Domestic Volunteer Service Act of 1973;</a:t>
            </a:r>
          </a:p>
          <a:p>
            <a:r>
              <a:rPr lang="en-US" dirty="0"/>
              <a:t>(6) Titles XVI, XVIII, XIX, and XX programs of the Social Security Act;</a:t>
            </a:r>
          </a:p>
          <a:p>
            <a:r>
              <a:rPr lang="en-US" dirty="0"/>
              <a:t>(7) federal housing programs, United States Housing Act of 1937 or Section 202 of the Housing Act of 1959;</a:t>
            </a:r>
          </a:p>
          <a:p>
            <a:r>
              <a:rPr lang="en-US" dirty="0"/>
              <a:t>(8) Title I programs of the Housing and Community Development Act of 1974;</a:t>
            </a:r>
          </a:p>
          <a:p>
            <a:r>
              <a:rPr lang="en-US" dirty="0"/>
              <a:t>(9) adult education programs, Title I of the Higher Education Act of 1965 or Adult Education Act;</a:t>
            </a:r>
          </a:p>
          <a:p>
            <a:r>
              <a:rPr lang="en-US" dirty="0"/>
              <a:t>(10) transportation programs, Section 5310 of the Transportation Equity Act;</a:t>
            </a:r>
          </a:p>
          <a:p>
            <a:r>
              <a:rPr lang="en-US" dirty="0"/>
              <a:t>(11) public health programs, Title XIX of the Public Health Service Act;</a:t>
            </a:r>
          </a:p>
          <a:p>
            <a:r>
              <a:rPr lang="en-US" dirty="0"/>
              <a:t>(12) energy assistance programs, Low-Income Home Energy Assistance Act of 1981;</a:t>
            </a:r>
          </a:p>
          <a:p>
            <a:r>
              <a:rPr lang="en-US" dirty="0"/>
              <a:t>(13) weatherization assistance for low income persons, Part A of the Energy Conservation in Existing Buildings Act of 1976;</a:t>
            </a:r>
          </a:p>
          <a:p>
            <a:r>
              <a:rPr lang="en-US" dirty="0"/>
              <a:t>(14) programs funded by the Community Services Block Grant Act; and</a:t>
            </a:r>
          </a:p>
          <a:p>
            <a:r>
              <a:rPr lang="en-US" dirty="0"/>
              <a:t>(15) trained volunteers providing direct services to older persons and persons with disabilities working when possible with organizations that have experience in providing training, placement, and stipends for volunteers or participants in community services settings such as organizations carrying out federal service programs administered by the Corporation for National and Community Service.</a:t>
            </a:r>
          </a:p>
          <a:p>
            <a:endParaRPr lang="en-US" dirty="0"/>
          </a:p>
        </p:txBody>
      </p:sp>
    </p:spTree>
    <p:extLst>
      <p:ext uri="{BB962C8B-B14F-4D97-AF65-F5344CB8AC3E}">
        <p14:creationId xmlns:p14="http://schemas.microsoft.com/office/powerpoint/2010/main" val="3635371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559724"/>
          </a:xfrm>
        </p:spPr>
        <p:txBody>
          <a:bodyPr>
            <a:normAutofit fontScale="90000"/>
          </a:bodyPr>
          <a:lstStyle/>
          <a:p>
            <a:r>
              <a:rPr lang="en-US" sz="3600" dirty="0">
                <a:latin typeface="Agency FB" panose="020B0503020202020204" pitchFamily="34" charset="0"/>
              </a:rPr>
              <a:t>Targeting Resources to Older Persons </a:t>
            </a:r>
            <a:r>
              <a:rPr lang="en-US" sz="5400" dirty="0">
                <a:latin typeface="Agency FB" panose="020B0503020202020204" pitchFamily="34" charset="0"/>
              </a:rPr>
              <a:t/>
            </a:r>
            <a:br>
              <a:rPr lang="en-US" sz="5400" dirty="0">
                <a:latin typeface="Agency FB" panose="020B0503020202020204" pitchFamily="34" charset="0"/>
              </a:rPr>
            </a:br>
            <a:endParaRPr lang="en-US" dirty="0"/>
          </a:p>
        </p:txBody>
      </p:sp>
      <p:sp>
        <p:nvSpPr>
          <p:cNvPr id="3" name="Content Placeholder 2"/>
          <p:cNvSpPr>
            <a:spLocks noGrp="1"/>
          </p:cNvSpPr>
          <p:nvPr>
            <p:ph idx="1"/>
          </p:nvPr>
        </p:nvSpPr>
        <p:spPr>
          <a:xfrm>
            <a:off x="1251678" y="942109"/>
            <a:ext cx="10178322" cy="5791200"/>
          </a:xfrm>
        </p:spPr>
        <p:txBody>
          <a:bodyPr>
            <a:normAutofit lnSpcReduction="10000"/>
          </a:bodyPr>
          <a:lstStyle/>
          <a:p>
            <a:r>
              <a:rPr lang="en-US" b="1" dirty="0"/>
              <a:t>340:105-10-38. Targeting resources to older persons in greatest economic or social need</a:t>
            </a:r>
          </a:p>
          <a:p>
            <a:r>
              <a:rPr lang="en-US" dirty="0"/>
              <a:t>Revised 6-1-08</a:t>
            </a:r>
          </a:p>
          <a:p>
            <a:r>
              <a:rPr lang="en-US" dirty="0"/>
              <a:t>(a) </a:t>
            </a:r>
            <a:r>
              <a:rPr lang="en-US" b="1" dirty="0"/>
              <a:t>Policy.</a:t>
            </a:r>
            <a:r>
              <a:rPr lang="en-US" dirty="0"/>
              <a:t>  The Area Agency on Aging (AAA) takes a leadership role in assisting communities throughout the planning and service area (PSA) to target resources from all appropriate sources to meet the needs of older persons with greatest economic or social need, with particular attention to low income minority individuals.  In addition to low income minority older persons, the groups of older persons targeted for special consideration under this Section include older:</a:t>
            </a:r>
          </a:p>
          <a:p>
            <a:r>
              <a:rPr lang="en-US" dirty="0"/>
              <a:t>(1) persons residing in rural or isolated areas;</a:t>
            </a:r>
          </a:p>
          <a:p>
            <a:r>
              <a:rPr lang="en-US" dirty="0"/>
              <a:t>(2) persons with severe disabilities;</a:t>
            </a:r>
          </a:p>
          <a:p>
            <a:r>
              <a:rPr lang="en-US" dirty="0"/>
              <a:t>(3) persons with limited English proficiency;</a:t>
            </a:r>
          </a:p>
          <a:p>
            <a:r>
              <a:rPr lang="en-US" dirty="0"/>
              <a:t>(4) persons at risk for institutional placement;</a:t>
            </a:r>
          </a:p>
          <a:p>
            <a:r>
              <a:rPr lang="en-US" dirty="0"/>
              <a:t>(5) persons with Alzheimer's disease and related disorders with neurological and organic brain dysfunction and the caretakers of such persons; and</a:t>
            </a:r>
          </a:p>
          <a:p>
            <a:r>
              <a:rPr lang="en-US" dirty="0"/>
              <a:t>(6) Native Americans.</a:t>
            </a:r>
          </a:p>
          <a:p>
            <a:endParaRPr lang="en-US" dirty="0"/>
          </a:p>
        </p:txBody>
      </p:sp>
    </p:spTree>
    <p:extLst>
      <p:ext uri="{BB962C8B-B14F-4D97-AF65-F5344CB8AC3E}">
        <p14:creationId xmlns:p14="http://schemas.microsoft.com/office/powerpoint/2010/main" val="253524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601288"/>
          </a:xfrm>
        </p:spPr>
        <p:txBody>
          <a:bodyPr>
            <a:normAutofit fontScale="90000"/>
          </a:bodyPr>
          <a:lstStyle/>
          <a:p>
            <a:r>
              <a:rPr lang="en-US" sz="3600" dirty="0">
                <a:latin typeface="Agency FB" panose="020B0503020202020204" pitchFamily="34" charset="0"/>
              </a:rPr>
              <a:t>Advocacy</a:t>
            </a:r>
            <a:r>
              <a:rPr lang="en-US" sz="5400" dirty="0">
                <a:latin typeface="Agency FB" panose="020B0503020202020204" pitchFamily="34" charset="0"/>
              </a:rPr>
              <a:t/>
            </a:r>
            <a:br>
              <a:rPr lang="en-US" sz="5400" dirty="0">
                <a:latin typeface="Agency FB" panose="020B0503020202020204" pitchFamily="34" charset="0"/>
              </a:rPr>
            </a:br>
            <a:endParaRPr lang="en-US" dirty="0"/>
          </a:p>
        </p:txBody>
      </p:sp>
      <p:sp>
        <p:nvSpPr>
          <p:cNvPr id="3" name="Content Placeholder 2"/>
          <p:cNvSpPr>
            <a:spLocks noGrp="1"/>
          </p:cNvSpPr>
          <p:nvPr>
            <p:ph idx="1"/>
          </p:nvPr>
        </p:nvSpPr>
        <p:spPr>
          <a:xfrm>
            <a:off x="1251678" y="803564"/>
            <a:ext cx="10178322" cy="5846617"/>
          </a:xfrm>
        </p:spPr>
        <p:txBody>
          <a:bodyPr>
            <a:normAutofit fontScale="85000" lnSpcReduction="20000"/>
          </a:bodyPr>
          <a:lstStyle/>
          <a:p>
            <a:r>
              <a:rPr lang="en-US" b="1" dirty="0"/>
              <a:t>340:105-10-39. Advocacy</a:t>
            </a:r>
          </a:p>
          <a:p>
            <a:r>
              <a:rPr lang="en-US" dirty="0"/>
              <a:t>Revised 5-13-02</a:t>
            </a:r>
          </a:p>
          <a:p>
            <a:r>
              <a:rPr lang="en-US" dirty="0"/>
              <a:t/>
            </a:r>
            <a:br>
              <a:rPr lang="en-US" dirty="0"/>
            </a:br>
            <a:r>
              <a:rPr lang="en-US" dirty="0"/>
              <a:t>(a) </a:t>
            </a:r>
            <a:r>
              <a:rPr lang="en-US" b="1" dirty="0"/>
              <a:t>Policy.</a:t>
            </a:r>
            <a:r>
              <a:rPr lang="en-US" dirty="0"/>
              <a:t>  The Area Agency on Aging (AAA) serves as the public advocate for the development or enhancement of comprehensive and coordinated community-based systems of services in each community throughout the planning and service area (PSA).</a:t>
            </a:r>
          </a:p>
          <a:p>
            <a:r>
              <a:rPr lang="en-US" dirty="0"/>
              <a:t>(b) </a:t>
            </a:r>
            <a:r>
              <a:rPr lang="en-US" b="1" dirty="0"/>
              <a:t>Authority.</a:t>
            </a:r>
            <a:r>
              <a:rPr lang="en-US" dirty="0"/>
              <a:t>  The authority for this Section is Title 45 of the Code of Federal Regulations, Part 1321.61, and Section 306(a)(6)(B) of the Older Americans Act of 1965, as amended.</a:t>
            </a:r>
          </a:p>
          <a:p>
            <a:r>
              <a:rPr lang="en-US" dirty="0"/>
              <a:t>(c) </a:t>
            </a:r>
            <a:r>
              <a:rPr lang="en-US" b="1" dirty="0"/>
              <a:t>Procedures.</a:t>
            </a:r>
            <a:r>
              <a:rPr lang="en-US" dirty="0"/>
              <a:t>  In carrying out its advocacy responsibility, the AAA:</a:t>
            </a:r>
          </a:p>
          <a:p>
            <a:r>
              <a:rPr lang="en-US" dirty="0"/>
              <a:t>(1) monitors, evaluates, and, when appropriate, comments on all policies, programs, hearings, levies, and community actions which affect older persons in the PSA;</a:t>
            </a:r>
          </a:p>
          <a:p>
            <a:r>
              <a:rPr lang="en-US" dirty="0"/>
              <a:t>(2) solicits comments from the public on the needs of older persons;</a:t>
            </a:r>
          </a:p>
          <a:p>
            <a:r>
              <a:rPr lang="en-US" dirty="0"/>
              <a:t>(3) represents the interests of older persons to local level and executive branch officials, public and private agencies or organizations;</a:t>
            </a:r>
          </a:p>
          <a:p>
            <a:r>
              <a:rPr lang="en-US" dirty="0"/>
              <a:t>(4) consults with and supports the state's Long-Term Ombudsman Program; and</a:t>
            </a:r>
          </a:p>
          <a:p>
            <a:r>
              <a:rPr lang="en-US" dirty="0"/>
              <a:t>(5) undertakes on a regular basis, activities designed to facilitate the coordination of plans and activities with all other public and private organizations, including units of general purpose local government, with responsibilities affecting older persons in the PSA to promote new or expanded benefits and opportunities for older persons.</a:t>
            </a:r>
          </a:p>
          <a:p>
            <a:r>
              <a:rPr lang="en-US" dirty="0"/>
              <a:t>(d) </a:t>
            </a:r>
            <a:r>
              <a:rPr lang="en-US" b="1" dirty="0"/>
              <a:t>Cross references.</a:t>
            </a:r>
            <a:r>
              <a:rPr lang="en-US" dirty="0"/>
              <a:t>  See OAC 340:105-10-31(a)(6).</a:t>
            </a:r>
          </a:p>
          <a:p>
            <a:endParaRPr lang="en-US" dirty="0"/>
          </a:p>
        </p:txBody>
      </p:sp>
    </p:spTree>
    <p:extLst>
      <p:ext uri="{BB962C8B-B14F-4D97-AF65-F5344CB8AC3E}">
        <p14:creationId xmlns:p14="http://schemas.microsoft.com/office/powerpoint/2010/main" val="2582441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33797"/>
          </a:xfrm>
        </p:spPr>
        <p:txBody>
          <a:bodyPr>
            <a:normAutofit fontScale="90000"/>
          </a:bodyPr>
          <a:lstStyle/>
          <a:p>
            <a:r>
              <a:rPr lang="en-US" sz="3600" dirty="0">
                <a:latin typeface="Agency FB" panose="020B0503020202020204" pitchFamily="34" charset="0"/>
              </a:rPr>
              <a:t>Funding Local Sponsors for the Provisions of Direct Services</a:t>
            </a:r>
            <a:r>
              <a:rPr lang="en-US" sz="5400" dirty="0">
                <a:latin typeface="Agency FB" panose="020B0503020202020204" pitchFamily="34" charset="0"/>
              </a:rPr>
              <a:t/>
            </a:r>
            <a:br>
              <a:rPr lang="en-US" sz="5400" dirty="0">
                <a:latin typeface="Agency FB" panose="020B0503020202020204" pitchFamily="34" charset="0"/>
              </a:rPr>
            </a:br>
            <a:endParaRPr lang="en-US" dirty="0"/>
          </a:p>
        </p:txBody>
      </p:sp>
      <p:sp>
        <p:nvSpPr>
          <p:cNvPr id="3" name="Content Placeholder 2"/>
          <p:cNvSpPr>
            <a:spLocks noGrp="1"/>
          </p:cNvSpPr>
          <p:nvPr>
            <p:ph idx="1"/>
          </p:nvPr>
        </p:nvSpPr>
        <p:spPr>
          <a:xfrm>
            <a:off x="942109" y="1316182"/>
            <a:ext cx="10903527" cy="5902035"/>
          </a:xfrm>
        </p:spPr>
        <p:txBody>
          <a:bodyPr>
            <a:normAutofit fontScale="62500" lnSpcReduction="20000"/>
          </a:bodyPr>
          <a:lstStyle/>
          <a:p>
            <a:r>
              <a:rPr lang="en-US" b="1" dirty="0"/>
              <a:t>340:105-10-40. Funding local sponsors for the provision of direct Title III services</a:t>
            </a:r>
          </a:p>
          <a:p>
            <a:r>
              <a:rPr lang="en-US" dirty="0"/>
              <a:t>Revised 6-1-08</a:t>
            </a:r>
          </a:p>
          <a:p>
            <a:r>
              <a:rPr lang="en-US" dirty="0"/>
              <a:t>(a) </a:t>
            </a:r>
            <a:r>
              <a:rPr lang="en-US" b="1" dirty="0"/>
              <a:t>Policy.</a:t>
            </a:r>
            <a:r>
              <a:rPr lang="en-US" dirty="0"/>
              <a:t>  The Area Agency on Aging (AAA) awards all Title III of the Older Americans Act (OAA) of 1965 service funds by grant or contract to community services provider agencies and organizations, except where a direct service waiver(s) has been granted by the State Agency, per OAC </a:t>
            </a:r>
            <a:r>
              <a:rPr lang="en-US" dirty="0">
                <a:hlinkClick r:id="rId2"/>
              </a:rPr>
              <a:t>340:105-10-41</a:t>
            </a:r>
            <a:r>
              <a:rPr lang="en-US" dirty="0"/>
              <a:t>, for the purpose of developing or enhancing a comprehensive and coordinated community-based system of services for older persons in the planning and service area (PSA).  OAC</a:t>
            </a:r>
            <a:r>
              <a:rPr lang="en-US" dirty="0">
                <a:hlinkClick r:id="rId3"/>
              </a:rPr>
              <a:t>340:105-10-50.1</a:t>
            </a:r>
            <a:r>
              <a:rPr lang="en-US" dirty="0"/>
              <a:t> lists the services that may be funded under Title III.</a:t>
            </a:r>
          </a:p>
          <a:p>
            <a:r>
              <a:rPr lang="en-US" dirty="0"/>
              <a:t>(b) </a:t>
            </a:r>
            <a:r>
              <a:rPr lang="en-US" b="1" dirty="0"/>
              <a:t>Authority.</a:t>
            </a:r>
            <a:r>
              <a:rPr lang="en-US" dirty="0"/>
              <a:t>  The authority for this Section is Section 306(a) and Section 212(b)(1) of the OAA of 1965, as amended, and Section </a:t>
            </a:r>
            <a:r>
              <a:rPr lang="en-US" dirty="0">
                <a:hlinkClick r:id="rId4"/>
              </a:rPr>
              <a:t>1321.63</a:t>
            </a:r>
            <a:r>
              <a:rPr lang="en-US" dirty="0"/>
              <a:t>(b) of Title 45 of the Code of Federal Regulations.</a:t>
            </a:r>
          </a:p>
          <a:p>
            <a:r>
              <a:rPr lang="en-US" dirty="0"/>
              <a:t>(c) </a:t>
            </a:r>
            <a:r>
              <a:rPr lang="en-US" b="1" dirty="0"/>
              <a:t>Procedures.</a:t>
            </a:r>
            <a:r>
              <a:rPr lang="en-US" dirty="0"/>
              <a:t>  The AAA staff, advisory council, and board of directors follow the procedures in this Section prior to awarding Title III funds.</a:t>
            </a:r>
          </a:p>
          <a:p>
            <a:r>
              <a:rPr lang="en-US" dirty="0"/>
              <a:t>(1) AAA staff:</a:t>
            </a:r>
          </a:p>
          <a:p>
            <a:pPr lvl="1"/>
            <a:r>
              <a:rPr lang="en-US" dirty="0"/>
              <a:t>(A) conducts a needs assessment and identifies priority needs in the PSA;</a:t>
            </a:r>
          </a:p>
          <a:p>
            <a:pPr lvl="1"/>
            <a:r>
              <a:rPr lang="en-US" dirty="0"/>
              <a:t>(B) evaluates the current service system and identifies any gaps in the system;</a:t>
            </a:r>
          </a:p>
          <a:p>
            <a:pPr lvl="1"/>
            <a:r>
              <a:rPr lang="en-US" dirty="0"/>
              <a:t>(C) establishes a funding formula that describes the systematic procedure the AAA follows in allocating funds for services within the PSA, per OAC </a:t>
            </a:r>
            <a:r>
              <a:rPr lang="en-US" dirty="0">
                <a:hlinkClick r:id="rId5"/>
              </a:rPr>
              <a:t>340:105-10-100</a:t>
            </a:r>
            <a:r>
              <a:rPr lang="en-US" dirty="0"/>
              <a:t>;</a:t>
            </a:r>
          </a:p>
          <a:p>
            <a:pPr lvl="1"/>
            <a:r>
              <a:rPr lang="en-US" dirty="0"/>
              <a:t>(D) develops the request for proposal (RFP) packages for all Title III services to be funded, per OAC </a:t>
            </a:r>
            <a:r>
              <a:rPr lang="en-US" dirty="0">
                <a:hlinkClick r:id="rId6"/>
              </a:rPr>
              <a:t>340:105-10-101</a:t>
            </a:r>
            <a:r>
              <a:rPr lang="en-US" dirty="0"/>
              <a:t>;</a:t>
            </a:r>
          </a:p>
          <a:p>
            <a:pPr lvl="1"/>
            <a:r>
              <a:rPr lang="en-US" dirty="0"/>
              <a:t>(E) publicly announces the RFP and distributes RFP packages to potential grantees;</a:t>
            </a:r>
          </a:p>
          <a:p>
            <a:pPr lvl="1"/>
            <a:r>
              <a:rPr lang="en-US" dirty="0"/>
              <a:t>(F) reviews proposals for required documents and provides feedback and technical assistance, as appropriate, to potential grantees; and</a:t>
            </a:r>
          </a:p>
          <a:p>
            <a:pPr lvl="1"/>
            <a:r>
              <a:rPr lang="en-US" dirty="0"/>
              <a:t>(G) rates each proposal using approved review criteria.</a:t>
            </a:r>
          </a:p>
          <a:p>
            <a:r>
              <a:rPr lang="en-US" dirty="0"/>
              <a:t>(2) AAA advisory council evaluates and rates all proposals.</a:t>
            </a:r>
          </a:p>
          <a:p>
            <a:r>
              <a:rPr lang="en-US" dirty="0"/>
              <a:t>(3) AAA board of directors, or a subcommittee:</a:t>
            </a:r>
          </a:p>
          <a:p>
            <a:pPr lvl="1"/>
            <a:r>
              <a:rPr lang="en-US" dirty="0"/>
              <a:t>(A) reviews and evaluates all proposals, except for-profit applications that must be reviewed and approved by the State Agency; and</a:t>
            </a:r>
          </a:p>
          <a:p>
            <a:pPr lvl="1"/>
            <a:r>
              <a:rPr lang="en-US" dirty="0"/>
              <a:t>(B) considers the ratings of the AAA staff and advisory council, and the review findings of the board of directors, and awards funds for the proposals that best meet RFP specifications.</a:t>
            </a:r>
          </a:p>
          <a:p>
            <a:r>
              <a:rPr lang="en-US" dirty="0"/>
              <a:t>(d) </a:t>
            </a:r>
            <a:r>
              <a:rPr lang="en-US" b="1" dirty="0"/>
              <a:t>Cross references.</a:t>
            </a:r>
            <a:r>
              <a:rPr lang="en-US" dirty="0"/>
              <a:t>  See OAC </a:t>
            </a:r>
            <a:r>
              <a:rPr lang="en-US" dirty="0">
                <a:hlinkClick r:id="rId7"/>
              </a:rPr>
              <a:t>340:105-10-31</a:t>
            </a:r>
            <a:r>
              <a:rPr lang="en-US" dirty="0"/>
              <a:t>(a)(7), </a:t>
            </a:r>
            <a:r>
              <a:rPr lang="en-US" dirty="0">
                <a:hlinkClick r:id="rId2"/>
              </a:rPr>
              <a:t>340:105-10-41</a:t>
            </a:r>
            <a:r>
              <a:rPr lang="en-US" dirty="0"/>
              <a:t>, </a:t>
            </a:r>
            <a:r>
              <a:rPr lang="en-US" dirty="0">
                <a:hlinkClick r:id="rId3"/>
              </a:rPr>
              <a:t>340:105-10-50.1</a:t>
            </a:r>
            <a:r>
              <a:rPr lang="en-US" dirty="0"/>
              <a:t>, </a:t>
            </a:r>
            <a:r>
              <a:rPr lang="en-US" dirty="0">
                <a:hlinkClick r:id="rId5"/>
              </a:rPr>
              <a:t>340:105-10-100</a:t>
            </a:r>
            <a:r>
              <a:rPr lang="en-US" dirty="0"/>
              <a:t>, and </a:t>
            </a:r>
            <a:r>
              <a:rPr lang="en-US" dirty="0">
                <a:hlinkClick r:id="rId6"/>
              </a:rPr>
              <a:t>340:105-10-101</a:t>
            </a:r>
            <a:r>
              <a:rPr lang="en-US" dirty="0"/>
              <a:t>.</a:t>
            </a:r>
          </a:p>
          <a:p>
            <a:r>
              <a:rPr lang="en-US" dirty="0"/>
              <a:t> </a:t>
            </a:r>
          </a:p>
          <a:p>
            <a:endParaRPr lang="en-US" dirty="0"/>
          </a:p>
        </p:txBody>
      </p:sp>
    </p:spTree>
    <p:extLst>
      <p:ext uri="{BB962C8B-B14F-4D97-AF65-F5344CB8AC3E}">
        <p14:creationId xmlns:p14="http://schemas.microsoft.com/office/powerpoint/2010/main" val="2182851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628997"/>
          </a:xfrm>
        </p:spPr>
        <p:txBody>
          <a:bodyPr>
            <a:normAutofit fontScale="90000"/>
          </a:bodyPr>
          <a:lstStyle/>
          <a:p>
            <a:r>
              <a:rPr lang="en-US" sz="3600" dirty="0">
                <a:latin typeface="Agency FB" panose="020B0503020202020204" pitchFamily="34" charset="0"/>
              </a:rPr>
              <a:t>Title III Direct Service Waivers</a:t>
            </a:r>
            <a:r>
              <a:rPr lang="en-US" sz="5400" dirty="0">
                <a:latin typeface="Agency FB" panose="020B0503020202020204" pitchFamily="34" charset="0"/>
              </a:rPr>
              <a:t/>
            </a:r>
            <a:br>
              <a:rPr lang="en-US" sz="5400" dirty="0">
                <a:latin typeface="Agency FB" panose="020B0503020202020204" pitchFamily="34" charset="0"/>
              </a:rPr>
            </a:br>
            <a:endParaRPr lang="en-US" dirty="0"/>
          </a:p>
        </p:txBody>
      </p:sp>
      <p:sp>
        <p:nvSpPr>
          <p:cNvPr id="3" name="Content Placeholder 2"/>
          <p:cNvSpPr>
            <a:spLocks noGrp="1"/>
          </p:cNvSpPr>
          <p:nvPr>
            <p:ph idx="1"/>
          </p:nvPr>
        </p:nvSpPr>
        <p:spPr>
          <a:xfrm>
            <a:off x="1251678" y="886691"/>
            <a:ext cx="10178322" cy="5519375"/>
          </a:xfrm>
        </p:spPr>
        <p:txBody>
          <a:bodyPr>
            <a:normAutofit/>
          </a:bodyPr>
          <a:lstStyle/>
          <a:p>
            <a:r>
              <a:rPr lang="en-US" b="1" dirty="0"/>
              <a:t>340:105-10-41. Title III direct services waivers</a:t>
            </a:r>
          </a:p>
          <a:p>
            <a:r>
              <a:rPr lang="en-US" dirty="0"/>
              <a:t>Revised 7-15-06</a:t>
            </a:r>
          </a:p>
          <a:p>
            <a:r>
              <a:rPr lang="en-US" dirty="0"/>
              <a:t/>
            </a:r>
            <a:br>
              <a:rPr lang="en-US" dirty="0"/>
            </a:br>
            <a:r>
              <a:rPr lang="en-US" dirty="0"/>
              <a:t>(a) </a:t>
            </a:r>
            <a:r>
              <a:rPr lang="en-US" b="1" dirty="0"/>
              <a:t>Policy.</a:t>
            </a:r>
            <a:r>
              <a:rPr lang="en-US" dirty="0"/>
              <a:t>  Provisions under the Older Americans Act (OAA), including subsequent amendments, specify which Title III direct services are authorized or prohibited under the law.  Direct services otherwise prohibited by OAA may be permitted by the State Agency if, in the judgment of the State Agency, provision of the services is:</a:t>
            </a:r>
          </a:p>
          <a:p>
            <a:r>
              <a:rPr lang="en-US" dirty="0"/>
              <a:t>(1) necessary to ensure an adequate supply of the services;</a:t>
            </a:r>
          </a:p>
          <a:p>
            <a:r>
              <a:rPr lang="en-US" dirty="0"/>
              <a:t>(2) related to the administrative functions of the Area Agency on Aging (AAA); or</a:t>
            </a:r>
          </a:p>
          <a:p>
            <a:r>
              <a:rPr lang="en-US" dirty="0"/>
              <a:t>(3) more economical and of comparable quality.   • </a:t>
            </a:r>
            <a:r>
              <a:rPr lang="en-US" dirty="0">
                <a:hlinkClick r:id="rId2" tooltip="View Instructions to Staff 340:105-10-41"/>
              </a:rPr>
              <a:t>1</a:t>
            </a:r>
            <a:endParaRPr lang="en-US" dirty="0"/>
          </a:p>
          <a:p>
            <a:r>
              <a:rPr lang="en-US" dirty="0"/>
              <a:t>(b) </a:t>
            </a:r>
            <a:r>
              <a:rPr lang="en-US" b="1" dirty="0"/>
              <a:t>Authority.</a:t>
            </a:r>
            <a:r>
              <a:rPr lang="en-US" dirty="0"/>
              <a:t>  The authority for this Section is Section 307(a)(8) of the OAA of 1965, as amended.</a:t>
            </a:r>
          </a:p>
          <a:p>
            <a:endParaRPr lang="en-US" dirty="0"/>
          </a:p>
        </p:txBody>
      </p:sp>
    </p:spTree>
    <p:extLst>
      <p:ext uri="{BB962C8B-B14F-4D97-AF65-F5344CB8AC3E}">
        <p14:creationId xmlns:p14="http://schemas.microsoft.com/office/powerpoint/2010/main" val="1551206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12124"/>
          </a:xfrm>
        </p:spPr>
        <p:txBody>
          <a:bodyPr>
            <a:normAutofit fontScale="90000"/>
          </a:bodyPr>
          <a:lstStyle/>
          <a:p>
            <a:r>
              <a:rPr lang="en-US" sz="3600" dirty="0">
                <a:latin typeface="Agency FB" panose="020B0503020202020204" pitchFamily="34" charset="0"/>
              </a:rPr>
              <a:t>Designation of Community Focal Points</a:t>
            </a:r>
            <a:r>
              <a:rPr lang="en-US" sz="5400" dirty="0">
                <a:latin typeface="Agency FB" panose="020B0503020202020204" pitchFamily="34" charset="0"/>
              </a:rPr>
              <a:t> </a:t>
            </a:r>
            <a:br>
              <a:rPr lang="en-US" sz="5400" dirty="0">
                <a:latin typeface="Agency FB" panose="020B0503020202020204" pitchFamily="34" charset="0"/>
              </a:rPr>
            </a:br>
            <a:endParaRPr lang="en-US" dirty="0"/>
          </a:p>
        </p:txBody>
      </p:sp>
      <p:sp>
        <p:nvSpPr>
          <p:cNvPr id="3" name="Content Placeholder 2"/>
          <p:cNvSpPr>
            <a:spLocks noGrp="1"/>
          </p:cNvSpPr>
          <p:nvPr>
            <p:ph idx="1"/>
          </p:nvPr>
        </p:nvSpPr>
        <p:spPr>
          <a:xfrm>
            <a:off x="1251678" y="1094509"/>
            <a:ext cx="10178322" cy="5583382"/>
          </a:xfrm>
        </p:spPr>
        <p:txBody>
          <a:bodyPr>
            <a:normAutofit/>
          </a:bodyPr>
          <a:lstStyle/>
          <a:p>
            <a:r>
              <a:rPr lang="en-US" b="1" dirty="0"/>
              <a:t>340:105-10-42. Designation of community focal points</a:t>
            </a:r>
          </a:p>
          <a:p>
            <a:r>
              <a:rPr lang="en-US" dirty="0"/>
              <a:t>Issued 11-29-93</a:t>
            </a:r>
          </a:p>
          <a:p>
            <a:r>
              <a:rPr lang="en-US" dirty="0"/>
              <a:t/>
            </a:r>
            <a:br>
              <a:rPr lang="en-US" dirty="0"/>
            </a:br>
            <a:r>
              <a:rPr lang="en-US" dirty="0"/>
              <a:t>(a) </a:t>
            </a:r>
            <a:r>
              <a:rPr lang="en-US" b="1" dirty="0"/>
              <a:t>Policy.</a:t>
            </a:r>
            <a:r>
              <a:rPr lang="en-US" dirty="0"/>
              <a:t>  The Area Agency shall designate, where feasible, a focal point for comprehensive service delivery in each community in the planning and service area, giving special consideration to designating multipurpose senior centers as such focal points. These focal points shall be established to encourage the maximum collocation and coordination of services for older persons. The Area Agency must undertake all necessary efforts to assure that services financed under the Older Americans Act, as amended, in, or on behalf of, each community will be either based at, linked to or coordinated with the designated focal point.</a:t>
            </a:r>
          </a:p>
          <a:p>
            <a:r>
              <a:rPr lang="en-US" dirty="0"/>
              <a:t>(b) </a:t>
            </a:r>
            <a:r>
              <a:rPr lang="en-US" b="1" dirty="0"/>
              <a:t>Authority.</a:t>
            </a:r>
            <a:r>
              <a:rPr lang="en-US" dirty="0"/>
              <a:t>  The authority for OAC 340:105-10-42 is Section 306(a)(3) of the Older Americans Act, as amended, and 45 CFR Part 1321.53(c).</a:t>
            </a:r>
          </a:p>
          <a:p>
            <a:r>
              <a:rPr lang="en-US" dirty="0"/>
              <a:t>(c) </a:t>
            </a:r>
            <a:r>
              <a:rPr lang="en-US" b="1" dirty="0"/>
              <a:t>Procedures.</a:t>
            </a:r>
            <a:r>
              <a:rPr lang="en-US" dirty="0"/>
              <a:t>  The Area Agency will designate and implement community focal points by carrying out the following activities:</a:t>
            </a:r>
          </a:p>
          <a:p>
            <a:endParaRPr lang="en-US" dirty="0"/>
          </a:p>
        </p:txBody>
      </p:sp>
    </p:spTree>
    <p:extLst>
      <p:ext uri="{BB962C8B-B14F-4D97-AF65-F5344CB8AC3E}">
        <p14:creationId xmlns:p14="http://schemas.microsoft.com/office/powerpoint/2010/main" val="27648563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532015"/>
          </a:xfrm>
        </p:spPr>
        <p:txBody>
          <a:bodyPr>
            <a:normAutofit fontScale="90000"/>
          </a:bodyPr>
          <a:lstStyle/>
          <a:p>
            <a:r>
              <a:rPr lang="en-US" sz="3600" dirty="0">
                <a:latin typeface="Agency FB" panose="020B0503020202020204" pitchFamily="34" charset="0"/>
              </a:rPr>
              <a:t>Monitoring and Evaluations of Title III Projects </a:t>
            </a:r>
            <a:r>
              <a:rPr lang="en-US" sz="5400" dirty="0">
                <a:latin typeface="Agency FB" panose="020B0503020202020204" pitchFamily="34" charset="0"/>
              </a:rPr>
              <a:t/>
            </a:r>
            <a:br>
              <a:rPr lang="en-US" sz="5400" dirty="0">
                <a:latin typeface="Agency FB" panose="020B0503020202020204" pitchFamily="34" charset="0"/>
              </a:rPr>
            </a:br>
            <a:endParaRPr lang="en-US" dirty="0"/>
          </a:p>
        </p:txBody>
      </p:sp>
      <p:sp>
        <p:nvSpPr>
          <p:cNvPr id="3" name="Content Placeholder 2"/>
          <p:cNvSpPr>
            <a:spLocks noGrp="1"/>
          </p:cNvSpPr>
          <p:nvPr>
            <p:ph idx="1"/>
          </p:nvPr>
        </p:nvSpPr>
        <p:spPr>
          <a:xfrm>
            <a:off x="1251678" y="914400"/>
            <a:ext cx="10178322" cy="5943599"/>
          </a:xfrm>
        </p:spPr>
        <p:txBody>
          <a:bodyPr>
            <a:normAutofit fontScale="85000" lnSpcReduction="20000"/>
          </a:bodyPr>
          <a:lstStyle/>
          <a:p>
            <a:r>
              <a:rPr lang="en-US" b="1" dirty="0"/>
              <a:t>340:105-10-43. Monitoring and evaluation of Title III projects</a:t>
            </a:r>
          </a:p>
          <a:p>
            <a:r>
              <a:rPr lang="en-US" dirty="0"/>
              <a:t>Revised 8-15-04</a:t>
            </a:r>
          </a:p>
          <a:p>
            <a:r>
              <a:rPr lang="en-US" dirty="0"/>
              <a:t/>
            </a:r>
            <a:br>
              <a:rPr lang="en-US" dirty="0"/>
            </a:br>
            <a:r>
              <a:rPr lang="en-US" dirty="0"/>
              <a:t>(a) </a:t>
            </a:r>
            <a:r>
              <a:rPr lang="en-US" b="1" dirty="0"/>
              <a:t>Policy.</a:t>
            </a:r>
            <a:r>
              <a:rPr lang="en-US" dirty="0"/>
              <a:t>  The Area Agency on Aging (AAA) monitors and evaluates all funded Title III projects to ensure services are provided in accordance with federal and state policy and objectives of the service grant or contract are met.</a:t>
            </a:r>
          </a:p>
          <a:p>
            <a:r>
              <a:rPr lang="en-US" dirty="0"/>
              <a:t>(b) </a:t>
            </a:r>
            <a:r>
              <a:rPr lang="en-US" b="1" dirty="0"/>
              <a:t>Authority.</a:t>
            </a:r>
            <a:r>
              <a:rPr lang="en-US" dirty="0"/>
              <a:t>  The authority for OAC 340:105-10-43 is Part 1321.65 and Section 1321.53(a) of Title 45 of the Code of Federal Regulations.</a:t>
            </a:r>
          </a:p>
          <a:p>
            <a:r>
              <a:rPr lang="en-US" dirty="0"/>
              <a:t>(c) </a:t>
            </a:r>
            <a:r>
              <a:rPr lang="en-US" b="1" dirty="0"/>
              <a:t>Procedures.</a:t>
            </a:r>
            <a:r>
              <a:rPr lang="en-US" dirty="0"/>
              <a:t>  Except on specific projects where the State Agency has agreed with the AAA to provide a service, the AAA fulfills its responsibility to monitor and evaluate Title III projects by carrying out the activities described in this subsection.  The AAA:</a:t>
            </a:r>
          </a:p>
          <a:p>
            <a:r>
              <a:rPr lang="en-US" dirty="0"/>
              <a:t>(1) develops a policy and procedures manual for Title III projects that includes all federal and state mandates;</a:t>
            </a:r>
          </a:p>
          <a:p>
            <a:r>
              <a:rPr lang="en-US" dirty="0"/>
              <a:t>(2) monitors the program and fiscal reports of Title III projects;</a:t>
            </a:r>
          </a:p>
          <a:p>
            <a:r>
              <a:rPr lang="en-US" dirty="0"/>
              <a:t>(3) conducts quarterly on-site program assessments with each Title III project that include evaluation of the extent to which:</a:t>
            </a:r>
          </a:p>
          <a:p>
            <a:pPr lvl="1"/>
            <a:r>
              <a:rPr lang="en-US" dirty="0"/>
              <a:t>(A) the proposed service output, as outlined in the project grant or contract, is met, such as numbers of persons served, units of each service provided, and expenditures by source and service;</a:t>
            </a:r>
          </a:p>
          <a:p>
            <a:pPr lvl="1"/>
            <a:r>
              <a:rPr lang="en-US" dirty="0"/>
              <a:t>(B) each objective, and related action steps, are completed by the targeted dates as indicated in the grant or contract;</a:t>
            </a:r>
          </a:p>
          <a:p>
            <a:pPr lvl="1"/>
            <a:r>
              <a:rPr lang="en-US" dirty="0"/>
              <a:t>(C) provider responsibilities regarding general Title III service standards, outlined in OAC 340:105-10-51, are met;</a:t>
            </a:r>
          </a:p>
          <a:p>
            <a:pPr lvl="1"/>
            <a:r>
              <a:rPr lang="en-US" dirty="0"/>
              <a:t>(D) service specific standards are being met; and</a:t>
            </a:r>
          </a:p>
          <a:p>
            <a:pPr lvl="1"/>
            <a:r>
              <a:rPr lang="en-US" dirty="0"/>
              <a:t>(E) federal, state, and local laws and regulations, such as Civil Rights Act and Americans with Disabilities Act, are followed;</a:t>
            </a:r>
          </a:p>
          <a:p>
            <a:endParaRPr lang="en-US" dirty="0"/>
          </a:p>
        </p:txBody>
      </p:sp>
    </p:spTree>
    <p:extLst>
      <p:ext uri="{BB962C8B-B14F-4D97-AF65-F5344CB8AC3E}">
        <p14:creationId xmlns:p14="http://schemas.microsoft.com/office/powerpoint/2010/main" val="2656700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559724"/>
          </a:xfrm>
        </p:spPr>
        <p:txBody>
          <a:bodyPr>
            <a:normAutofit fontScale="90000"/>
          </a:bodyPr>
          <a:lstStyle/>
          <a:p>
            <a:r>
              <a:rPr lang="en-US" sz="3600" dirty="0">
                <a:latin typeface="Agency FB" panose="020B0503020202020204" pitchFamily="34" charset="0"/>
              </a:rPr>
              <a:t>Provision of Technical Assistance and Training </a:t>
            </a:r>
            <a:r>
              <a:rPr lang="en-US" sz="5400" dirty="0">
                <a:latin typeface="Agency FB" panose="020B0503020202020204" pitchFamily="34" charset="0"/>
              </a:rPr>
              <a:t/>
            </a:r>
            <a:br>
              <a:rPr lang="en-US" sz="5400" dirty="0">
                <a:latin typeface="Agency FB" panose="020B0503020202020204" pitchFamily="34" charset="0"/>
              </a:rPr>
            </a:br>
            <a:endParaRPr lang="en-US" dirty="0"/>
          </a:p>
        </p:txBody>
      </p:sp>
      <p:sp>
        <p:nvSpPr>
          <p:cNvPr id="3" name="Content Placeholder 2"/>
          <p:cNvSpPr>
            <a:spLocks noGrp="1"/>
          </p:cNvSpPr>
          <p:nvPr>
            <p:ph idx="1"/>
          </p:nvPr>
        </p:nvSpPr>
        <p:spPr>
          <a:xfrm>
            <a:off x="1251678" y="662247"/>
            <a:ext cx="10178322" cy="6761019"/>
          </a:xfrm>
        </p:spPr>
        <p:txBody>
          <a:bodyPr>
            <a:normAutofit fontScale="77500" lnSpcReduction="20000"/>
          </a:bodyPr>
          <a:lstStyle/>
          <a:p>
            <a:r>
              <a:rPr lang="en-US" b="1" dirty="0"/>
              <a:t>340:105-10-44. Provision of technical assistance and training to Title III projects</a:t>
            </a:r>
          </a:p>
          <a:p>
            <a:r>
              <a:rPr lang="en-US" dirty="0"/>
              <a:t>Revised 5-13-02</a:t>
            </a:r>
          </a:p>
          <a:p>
            <a:r>
              <a:rPr lang="en-US" dirty="0"/>
              <a:t/>
            </a:r>
            <a:br>
              <a:rPr lang="en-US" dirty="0"/>
            </a:br>
            <a:r>
              <a:rPr lang="en-US" dirty="0"/>
              <a:t>(a) </a:t>
            </a:r>
            <a:r>
              <a:rPr lang="en-US" b="1" dirty="0"/>
              <a:t>Policy.</a:t>
            </a:r>
            <a:r>
              <a:rPr lang="en-US" dirty="0"/>
              <a:t>  The Area Agency on Aging (AAA) provides technical assistance and training to Title III projects related to all aspects of the project's responsibilities as Title III grantees.  As funding permits, the AAA enters into grants and contracts with providers of education and training services that can demonstrate the capacity to provide such services.</a:t>
            </a:r>
          </a:p>
          <a:p>
            <a:r>
              <a:rPr lang="en-US" dirty="0"/>
              <a:t>(b) </a:t>
            </a:r>
            <a:r>
              <a:rPr lang="en-US" b="1" dirty="0"/>
              <a:t>Authority.</a:t>
            </a:r>
            <a:r>
              <a:rPr lang="en-US" dirty="0"/>
              <a:t>  The authority for this Section is Title 45 of the Code of the Federal Regulations, Part 1321.53 and Section 306 of the Older Americans Act (OAA) of 1965, as amended.</a:t>
            </a:r>
          </a:p>
          <a:p>
            <a:r>
              <a:rPr lang="en-US" dirty="0"/>
              <a:t>(c) </a:t>
            </a:r>
            <a:r>
              <a:rPr lang="en-US" b="1" dirty="0"/>
              <a:t>Procedures.</a:t>
            </a:r>
            <a:r>
              <a:rPr lang="en-US" dirty="0"/>
              <a:t>  The AAA carries out its responsibility to provide technical assistance and training by:</a:t>
            </a:r>
          </a:p>
          <a:p>
            <a:r>
              <a:rPr lang="en-US" dirty="0"/>
              <a:t>(1) providing and arranging for orientation of each Title III staff person on:</a:t>
            </a:r>
          </a:p>
          <a:p>
            <a:pPr lvl="1"/>
            <a:r>
              <a:rPr lang="en-US" dirty="0"/>
              <a:t>(A) the OAA and related regulations;</a:t>
            </a:r>
          </a:p>
          <a:p>
            <a:pPr lvl="1"/>
            <a:r>
              <a:rPr lang="en-US" dirty="0"/>
              <a:t>(B) the State of Oklahoma Title III Policies and Procedures Manual, including general Title III service standards, OAC 340:105-10-51, and service specific standards;</a:t>
            </a:r>
          </a:p>
          <a:p>
            <a:pPr lvl="1"/>
            <a:r>
              <a:rPr lang="en-US" dirty="0"/>
              <a:t>(C) AAA Title III policy and procedures manual;</a:t>
            </a:r>
          </a:p>
          <a:p>
            <a:pPr lvl="1"/>
            <a:r>
              <a:rPr lang="en-US" dirty="0"/>
              <a:t>(D) all program and fiscal reports, as appropriate;</a:t>
            </a:r>
          </a:p>
          <a:p>
            <a:pPr lvl="1"/>
            <a:r>
              <a:rPr lang="en-US" dirty="0"/>
              <a:t>(E) assessment procedures; and</a:t>
            </a:r>
          </a:p>
          <a:p>
            <a:pPr lvl="1"/>
            <a:r>
              <a:rPr lang="en-US" dirty="0"/>
              <a:t>(F) the aging network;</a:t>
            </a:r>
          </a:p>
          <a:p>
            <a:r>
              <a:rPr lang="en-US" dirty="0"/>
              <a:t>(2) providing ongoing telephone, written, and on-site technical assistance to the projects, as needed and as requested; and</a:t>
            </a:r>
          </a:p>
          <a:p>
            <a:r>
              <a:rPr lang="en-US" dirty="0"/>
              <a:t>(3) developing and implementing training objectives for Title III projects staff, and providing annual updates, as appropriate.</a:t>
            </a:r>
          </a:p>
          <a:p>
            <a:r>
              <a:rPr lang="en-US" dirty="0"/>
              <a:t>(d) </a:t>
            </a:r>
            <a:r>
              <a:rPr lang="en-US" b="1" dirty="0"/>
              <a:t>Cross references.</a:t>
            </a:r>
            <a:r>
              <a:rPr lang="en-US" dirty="0"/>
              <a:t> See OAC 340:105-10-31(a)(10) and 340:105-10-51.</a:t>
            </a:r>
          </a:p>
          <a:p>
            <a:r>
              <a:rPr lang="en-US" dirty="0"/>
              <a:t/>
            </a:r>
            <a:br>
              <a:rPr lang="en-US" dirty="0"/>
            </a:br>
            <a:endParaRPr lang="en-US" dirty="0"/>
          </a:p>
        </p:txBody>
      </p:sp>
    </p:spTree>
    <p:extLst>
      <p:ext uri="{BB962C8B-B14F-4D97-AF65-F5344CB8AC3E}">
        <p14:creationId xmlns:p14="http://schemas.microsoft.com/office/powerpoint/2010/main" val="796536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gency FB" panose="020B0503020202020204" pitchFamily="34" charset="0"/>
              </a:rPr>
              <a:t>The many faces of aging in America (double click to start video)</a:t>
            </a:r>
            <a:endParaRPr lang="en-US" sz="2800" dirty="0">
              <a:latin typeface="Agency FB" panose="020B0503020202020204" pitchFamily="34" charset="0"/>
            </a:endParaRPr>
          </a:p>
        </p:txBody>
      </p:sp>
      <p:pic>
        <p:nvPicPr>
          <p:cNvPr id="4" name="8Gms2ogdLVE"/>
          <p:cNvPicPr>
            <a:picLocks noGrp="1" noRot="1" noChangeAspect="1"/>
          </p:cNvPicPr>
          <p:nvPr>
            <p:ph idx="1"/>
            <a:videoFile r:link="rId1"/>
          </p:nvPr>
        </p:nvPicPr>
        <p:blipFill>
          <a:blip r:embed="rId3"/>
          <a:stretch>
            <a:fillRect/>
          </a:stretch>
        </p:blipFill>
        <p:spPr>
          <a:xfrm>
            <a:off x="1251678" y="1239520"/>
            <a:ext cx="10178322" cy="5618480"/>
          </a:xfrm>
          <a:prstGeom prst="rect">
            <a:avLst/>
          </a:prstGeom>
        </p:spPr>
      </p:pic>
    </p:spTree>
    <p:extLst>
      <p:ext uri="{BB962C8B-B14F-4D97-AF65-F5344CB8AC3E}">
        <p14:creationId xmlns:p14="http://schemas.microsoft.com/office/powerpoint/2010/main" val="629385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12124"/>
          </a:xfrm>
        </p:spPr>
        <p:txBody>
          <a:bodyPr>
            <a:normAutofit fontScale="90000"/>
          </a:bodyPr>
          <a:lstStyle/>
          <a:p>
            <a:r>
              <a:rPr lang="en-US" sz="3600" dirty="0">
                <a:latin typeface="Agency FB" panose="020B0503020202020204" pitchFamily="34" charset="0"/>
              </a:rPr>
              <a:t>Area Agency on Aging Disaster Planning</a:t>
            </a:r>
            <a:r>
              <a:rPr lang="en-US" sz="5400" dirty="0">
                <a:latin typeface="Agency FB" panose="020B0503020202020204" pitchFamily="34" charset="0"/>
              </a:rPr>
              <a:t> </a:t>
            </a:r>
            <a:br>
              <a:rPr lang="en-US" sz="5400" dirty="0">
                <a:latin typeface="Agency FB" panose="020B0503020202020204" pitchFamily="34" charset="0"/>
              </a:rPr>
            </a:br>
            <a:endParaRPr lang="en-US" dirty="0"/>
          </a:p>
        </p:txBody>
      </p:sp>
      <p:sp>
        <p:nvSpPr>
          <p:cNvPr id="3" name="Content Placeholder 2"/>
          <p:cNvSpPr>
            <a:spLocks noGrp="1"/>
          </p:cNvSpPr>
          <p:nvPr>
            <p:ph idx="1"/>
          </p:nvPr>
        </p:nvSpPr>
        <p:spPr>
          <a:xfrm>
            <a:off x="1251678" y="1094509"/>
            <a:ext cx="10178322" cy="4785083"/>
          </a:xfrm>
        </p:spPr>
        <p:txBody>
          <a:bodyPr/>
          <a:lstStyle/>
          <a:p>
            <a:r>
              <a:rPr lang="en-US" b="1" dirty="0"/>
              <a:t>340:105-10-45. Area agency on aging disaster planning</a:t>
            </a:r>
          </a:p>
          <a:p>
            <a:r>
              <a:rPr lang="en-US" dirty="0"/>
              <a:t>Revised 6-1-07</a:t>
            </a:r>
          </a:p>
          <a:p>
            <a:r>
              <a:rPr lang="en-US" dirty="0"/>
              <a:t>(a) </a:t>
            </a:r>
            <a:r>
              <a:rPr lang="en-US" b="1" dirty="0"/>
              <a:t>Policy. </a:t>
            </a:r>
            <a:r>
              <a:rPr lang="en-US" dirty="0"/>
              <a:t> The area agency on aging (AAA) makes arrangements for the availability of services to older persons, where feasible and appropriate, in weather related emergencies and other disasters, including local and national emergencies, such as terrorist acts and flu pandemics.</a:t>
            </a:r>
          </a:p>
          <a:p>
            <a:r>
              <a:rPr lang="en-US" dirty="0"/>
              <a:t>(b) </a:t>
            </a:r>
            <a:r>
              <a:rPr lang="en-US" b="1" dirty="0"/>
              <a:t>Authority.</a:t>
            </a:r>
            <a:r>
              <a:rPr lang="en-US" dirty="0"/>
              <a:t>  The authority for this Section is Section 1321.65(e) of Title 45 of the Code of Federal Regulations.</a:t>
            </a:r>
          </a:p>
          <a:p>
            <a:endParaRPr lang="en-US" dirty="0" smtClean="0"/>
          </a:p>
          <a:p>
            <a:endParaRPr lang="en-US" dirty="0"/>
          </a:p>
          <a:p>
            <a:r>
              <a:rPr lang="en-US" dirty="0" smtClean="0"/>
              <a:t>Please visit DHS for a complete listing of ALL of these policies and procedures. </a:t>
            </a:r>
            <a:endParaRPr lang="en-US" dirty="0"/>
          </a:p>
        </p:txBody>
      </p:sp>
    </p:spTree>
    <p:extLst>
      <p:ext uri="{BB962C8B-B14F-4D97-AF65-F5344CB8AC3E}">
        <p14:creationId xmlns:p14="http://schemas.microsoft.com/office/powerpoint/2010/main" val="465033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gency FB" panose="020B0503020202020204" pitchFamily="34" charset="0"/>
              </a:rPr>
              <a:t>Sources</a:t>
            </a:r>
            <a:endParaRPr lang="en-US" sz="3200" dirty="0">
              <a:latin typeface="Agency FB" panose="020B0503020202020204" pitchFamily="34" charset="0"/>
            </a:endParaRPr>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www.okdhs.org/sites/searchcenter/Pages/okdhspolicy</a:t>
            </a:r>
            <a:endParaRPr lang="en-US" dirty="0" smtClean="0"/>
          </a:p>
          <a:p>
            <a:r>
              <a:rPr lang="en-US" dirty="0">
                <a:hlinkClick r:id="rId3"/>
              </a:rPr>
              <a:t>https://</a:t>
            </a:r>
            <a:r>
              <a:rPr lang="en-US" dirty="0" smtClean="0">
                <a:hlinkClick r:id="rId3"/>
              </a:rPr>
              <a:t>youtu.be/8Gms2ogdLVE</a:t>
            </a:r>
            <a:endParaRPr lang="en-US" dirty="0" smtClean="0"/>
          </a:p>
          <a:p>
            <a:endParaRPr lang="en-US" dirty="0"/>
          </a:p>
        </p:txBody>
      </p:sp>
    </p:spTree>
    <p:extLst>
      <p:ext uri="{BB962C8B-B14F-4D97-AF65-F5344CB8AC3E}">
        <p14:creationId xmlns:p14="http://schemas.microsoft.com/office/powerpoint/2010/main" val="419278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Agency FB" panose="020B0503020202020204" pitchFamily="34" charset="0"/>
              </a:rPr>
              <a:t>Dhs</a:t>
            </a:r>
            <a:r>
              <a:rPr lang="en-US" dirty="0" smtClean="0">
                <a:latin typeface="Agency FB" panose="020B0503020202020204" pitchFamily="34" charset="0"/>
              </a:rPr>
              <a:t> policies </a:t>
            </a:r>
            <a:endParaRPr lang="en-US" dirty="0">
              <a:latin typeface="Agency FB" panose="020B0503020202020204" pitchFamily="34" charset="0"/>
            </a:endParaRPr>
          </a:p>
        </p:txBody>
      </p:sp>
      <p:sp>
        <p:nvSpPr>
          <p:cNvPr id="3" name="Content Placeholder 2"/>
          <p:cNvSpPr>
            <a:spLocks noGrp="1"/>
          </p:cNvSpPr>
          <p:nvPr>
            <p:ph idx="1"/>
          </p:nvPr>
        </p:nvSpPr>
        <p:spPr>
          <a:xfrm>
            <a:off x="1251678" y="1158240"/>
            <a:ext cx="10178322" cy="5506719"/>
          </a:xfrm>
        </p:spPr>
        <p:txBody>
          <a:bodyPr>
            <a:normAutofit lnSpcReduction="10000"/>
          </a:bodyPr>
          <a:lstStyle/>
          <a:p>
            <a:r>
              <a:rPr lang="en-US" sz="3200" dirty="0" smtClean="0">
                <a:latin typeface="Agency FB" panose="020B0503020202020204" pitchFamily="34" charset="0"/>
              </a:rPr>
              <a:t>Current DHS policies are broken down into 16 sub categories with procedures included. </a:t>
            </a:r>
          </a:p>
          <a:p>
            <a:pPr marL="514350" indent="-514350">
              <a:buFont typeface="+mj-lt"/>
              <a:buAutoNum type="arabicPeriod"/>
            </a:pPr>
            <a:r>
              <a:rPr lang="en-US" sz="3200" dirty="0" smtClean="0">
                <a:latin typeface="Agency FB" panose="020B0503020202020204" pitchFamily="34" charset="0"/>
              </a:rPr>
              <a:t>Designations of Area Agencies on Aging </a:t>
            </a:r>
          </a:p>
          <a:p>
            <a:pPr marL="514350" indent="-514350">
              <a:buFont typeface="+mj-lt"/>
              <a:buAutoNum type="arabicPeriod"/>
            </a:pPr>
            <a:r>
              <a:rPr lang="en-US" sz="3200" dirty="0" smtClean="0">
                <a:latin typeface="Agency FB" panose="020B0503020202020204" pitchFamily="34" charset="0"/>
              </a:rPr>
              <a:t>Responsibilities of Area Agencies on Aging</a:t>
            </a:r>
          </a:p>
          <a:p>
            <a:pPr marL="514350" indent="-514350">
              <a:buFont typeface="+mj-lt"/>
              <a:buAutoNum type="arabicPeriod"/>
            </a:pPr>
            <a:r>
              <a:rPr lang="en-US" sz="3200" dirty="0" smtClean="0">
                <a:latin typeface="Agency FB" panose="020B0503020202020204" pitchFamily="34" charset="0"/>
              </a:rPr>
              <a:t>Area Agency on Aging Advisory Council</a:t>
            </a:r>
          </a:p>
          <a:p>
            <a:pPr marL="514350" indent="-514350">
              <a:buFont typeface="+mj-lt"/>
              <a:buAutoNum type="arabicPeriod"/>
            </a:pPr>
            <a:r>
              <a:rPr lang="en-US" sz="3200" dirty="0" smtClean="0">
                <a:latin typeface="Agency FB" panose="020B0503020202020204" pitchFamily="34" charset="0"/>
              </a:rPr>
              <a:t>Area Plan on Aging</a:t>
            </a:r>
          </a:p>
          <a:p>
            <a:pPr marL="514350" indent="-514350">
              <a:buFont typeface="+mj-lt"/>
              <a:buAutoNum type="arabicPeriod"/>
            </a:pPr>
            <a:r>
              <a:rPr lang="en-US" sz="3200" dirty="0" smtClean="0">
                <a:latin typeface="Agency FB" panose="020B0503020202020204" pitchFamily="34" charset="0"/>
              </a:rPr>
              <a:t>Amendments to the Area Plan</a:t>
            </a:r>
          </a:p>
          <a:p>
            <a:pPr marL="514350" indent="-514350">
              <a:buFont typeface="+mj-lt"/>
              <a:buAutoNum type="arabicPeriod"/>
            </a:pPr>
            <a:r>
              <a:rPr lang="en-US" sz="3200" dirty="0" smtClean="0">
                <a:latin typeface="Agency FB" panose="020B0503020202020204" pitchFamily="34" charset="0"/>
              </a:rPr>
              <a:t>Area Plan Management Plan</a:t>
            </a:r>
          </a:p>
          <a:p>
            <a:pPr marL="514350" indent="-514350">
              <a:buFont typeface="+mj-lt"/>
              <a:buAutoNum type="arabicPeriod"/>
            </a:pPr>
            <a:r>
              <a:rPr lang="en-US" sz="3200" dirty="0" smtClean="0">
                <a:latin typeface="Agency FB" panose="020B0503020202020204" pitchFamily="34" charset="0"/>
              </a:rPr>
              <a:t>Area Plan Administration </a:t>
            </a:r>
            <a:endParaRPr lang="en-US" sz="3200" dirty="0">
              <a:latin typeface="Agency FB" panose="020B0503020202020204" pitchFamily="34" charset="0"/>
            </a:endParaRPr>
          </a:p>
        </p:txBody>
      </p:sp>
    </p:spTree>
    <p:extLst>
      <p:ext uri="{BB962C8B-B14F-4D97-AF65-F5344CB8AC3E}">
        <p14:creationId xmlns:p14="http://schemas.microsoft.com/office/powerpoint/2010/main" val="123069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gency FB" panose="020B0503020202020204" pitchFamily="34" charset="0"/>
              </a:rPr>
              <a:t>16 Continued</a:t>
            </a:r>
            <a:endParaRPr lang="en-US" dirty="0">
              <a:latin typeface="Agency FB" panose="020B0503020202020204" pitchFamily="34" charset="0"/>
            </a:endParaRPr>
          </a:p>
        </p:txBody>
      </p:sp>
      <p:sp>
        <p:nvSpPr>
          <p:cNvPr id="3" name="Content Placeholder 2"/>
          <p:cNvSpPr>
            <a:spLocks noGrp="1"/>
          </p:cNvSpPr>
          <p:nvPr>
            <p:ph idx="1"/>
          </p:nvPr>
        </p:nvSpPr>
        <p:spPr>
          <a:xfrm>
            <a:off x="1251678" y="1076960"/>
            <a:ext cx="10178322" cy="5527039"/>
          </a:xfrm>
        </p:spPr>
        <p:txBody>
          <a:bodyPr>
            <a:normAutofit lnSpcReduction="10000"/>
          </a:bodyPr>
          <a:lstStyle/>
          <a:p>
            <a:pPr marL="0" indent="0">
              <a:buNone/>
            </a:pPr>
            <a:r>
              <a:rPr lang="en-US" sz="3200" dirty="0" smtClean="0">
                <a:latin typeface="Agency FB" panose="020B0503020202020204" pitchFamily="34" charset="0"/>
              </a:rPr>
              <a:t>8. Coordination and Resource Development </a:t>
            </a:r>
          </a:p>
          <a:p>
            <a:pPr marL="0" indent="0">
              <a:buNone/>
            </a:pPr>
            <a:r>
              <a:rPr lang="en-US" sz="3200" dirty="0" smtClean="0">
                <a:latin typeface="Agency FB" panose="020B0503020202020204" pitchFamily="34" charset="0"/>
              </a:rPr>
              <a:t>9. Targeting Resources to Older Persons </a:t>
            </a:r>
          </a:p>
          <a:p>
            <a:pPr marL="0" indent="0">
              <a:buNone/>
            </a:pPr>
            <a:r>
              <a:rPr lang="en-US" sz="3200" dirty="0" smtClean="0">
                <a:latin typeface="Agency FB" panose="020B0503020202020204" pitchFamily="34" charset="0"/>
              </a:rPr>
              <a:t>10. Advocacy</a:t>
            </a:r>
          </a:p>
          <a:p>
            <a:pPr marL="0" indent="0">
              <a:buNone/>
            </a:pPr>
            <a:r>
              <a:rPr lang="en-US" sz="3200" dirty="0" smtClean="0">
                <a:latin typeface="Agency FB" panose="020B0503020202020204" pitchFamily="34" charset="0"/>
              </a:rPr>
              <a:t>11. Funding Local Sponsors for the Provisions of Direct Services</a:t>
            </a:r>
          </a:p>
          <a:p>
            <a:pPr marL="0" indent="0">
              <a:buNone/>
            </a:pPr>
            <a:r>
              <a:rPr lang="en-US" sz="3200" dirty="0" smtClean="0">
                <a:latin typeface="Agency FB" panose="020B0503020202020204" pitchFamily="34" charset="0"/>
              </a:rPr>
              <a:t>12. Title III Direct Service Waivers</a:t>
            </a:r>
          </a:p>
          <a:p>
            <a:pPr marL="0" indent="0">
              <a:buNone/>
            </a:pPr>
            <a:r>
              <a:rPr lang="en-US" sz="3200" dirty="0" smtClean="0">
                <a:latin typeface="Agency FB" panose="020B0503020202020204" pitchFamily="34" charset="0"/>
              </a:rPr>
              <a:t>13. Designation of Community Focal Points </a:t>
            </a:r>
          </a:p>
          <a:p>
            <a:pPr marL="0" indent="0">
              <a:buNone/>
            </a:pPr>
            <a:r>
              <a:rPr lang="en-US" sz="3200" dirty="0" smtClean="0">
                <a:latin typeface="Agency FB" panose="020B0503020202020204" pitchFamily="34" charset="0"/>
              </a:rPr>
              <a:t>14. Monitoring and Evaluations of Title III Projects </a:t>
            </a:r>
          </a:p>
          <a:p>
            <a:pPr marL="0" indent="0">
              <a:buNone/>
            </a:pPr>
            <a:r>
              <a:rPr lang="en-US" sz="3200" dirty="0" smtClean="0">
                <a:latin typeface="Agency FB" panose="020B0503020202020204" pitchFamily="34" charset="0"/>
              </a:rPr>
              <a:t>15. Provision of Technical Assistance and Training </a:t>
            </a:r>
          </a:p>
          <a:p>
            <a:pPr marL="0" indent="0">
              <a:buNone/>
            </a:pPr>
            <a:r>
              <a:rPr lang="en-US" sz="3200" dirty="0" smtClean="0">
                <a:latin typeface="Agency FB" panose="020B0503020202020204" pitchFamily="34" charset="0"/>
              </a:rPr>
              <a:t>16. Area Agency on Aging Disaster Planning </a:t>
            </a:r>
          </a:p>
          <a:p>
            <a:pPr marL="0" indent="0">
              <a:buNone/>
            </a:pPr>
            <a:endParaRPr lang="en-US" dirty="0"/>
          </a:p>
        </p:txBody>
      </p:sp>
    </p:spTree>
    <p:extLst>
      <p:ext uri="{BB962C8B-B14F-4D97-AF65-F5344CB8AC3E}">
        <p14:creationId xmlns:p14="http://schemas.microsoft.com/office/powerpoint/2010/main" val="3758033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592975"/>
          </a:xfrm>
        </p:spPr>
        <p:txBody>
          <a:bodyPr>
            <a:normAutofit fontScale="90000"/>
          </a:bodyPr>
          <a:lstStyle/>
          <a:p>
            <a:r>
              <a:rPr lang="en-US" sz="3200" dirty="0" smtClean="0">
                <a:latin typeface="Agency FB" panose="020B0503020202020204" pitchFamily="34" charset="0"/>
              </a:rPr>
              <a:t>Designation of Area Agencies on Aging </a:t>
            </a:r>
            <a:br>
              <a:rPr lang="en-US" sz="3200" dirty="0" smtClean="0">
                <a:latin typeface="Agency FB" panose="020B0503020202020204" pitchFamily="34" charset="0"/>
              </a:rPr>
            </a:br>
            <a:endParaRPr lang="en-US" sz="3200" dirty="0">
              <a:latin typeface="Agency FB" panose="020B0503020202020204" pitchFamily="34" charset="0"/>
            </a:endParaRPr>
          </a:p>
        </p:txBody>
      </p:sp>
      <p:sp>
        <p:nvSpPr>
          <p:cNvPr id="3" name="Content Placeholder 2"/>
          <p:cNvSpPr>
            <a:spLocks noGrp="1"/>
          </p:cNvSpPr>
          <p:nvPr>
            <p:ph idx="1"/>
          </p:nvPr>
        </p:nvSpPr>
        <p:spPr>
          <a:xfrm>
            <a:off x="1251678" y="975360"/>
            <a:ext cx="10178322" cy="6197600"/>
          </a:xfrm>
        </p:spPr>
        <p:txBody>
          <a:bodyPr>
            <a:normAutofit fontScale="92500" lnSpcReduction="20000"/>
          </a:bodyPr>
          <a:lstStyle/>
          <a:p>
            <a:r>
              <a:rPr lang="en-US" b="1" dirty="0"/>
              <a:t>340:105-10-30. Designation of Area Agencies on Aging</a:t>
            </a:r>
          </a:p>
          <a:p>
            <a:r>
              <a:rPr lang="en-US" dirty="0"/>
              <a:t>Revised 5-13-02</a:t>
            </a:r>
          </a:p>
          <a:p>
            <a:r>
              <a:rPr lang="en-US" dirty="0"/>
              <a:t/>
            </a:r>
            <a:br>
              <a:rPr lang="en-US" dirty="0"/>
            </a:br>
            <a:r>
              <a:rPr lang="en-US" dirty="0"/>
              <a:t>(a) </a:t>
            </a:r>
            <a:r>
              <a:rPr lang="en-US" b="1" dirty="0"/>
              <a:t>Policy.</a:t>
            </a:r>
            <a:r>
              <a:rPr lang="en-US" dirty="0"/>
              <a:t>  An entity applying for designation as an Area Agency on Aging (AAA) must be an agency whose single purpose is to administer programs for older persons or a separate organizational unit within a multipurpose agency which functions only for purposes of serving as the AAA.  Once designated, the AAA is responsible for providing adequate and qualified staff to perform all functions of the AAA. A designated AAA continues to function in that capacity until the AAA informs the State Agency that it no longer wishes to carry out the responsibilities of an AAA, or until the State Agency withdraws the designation of the AAA as provided for in </a:t>
            </a:r>
            <a:r>
              <a:rPr lang="en-US" dirty="0">
                <a:hlinkClick r:id="rId2"/>
              </a:rPr>
              <a:t>OAC 340:105-10-21</a:t>
            </a:r>
            <a:r>
              <a:rPr lang="en-US" dirty="0"/>
              <a:t>.</a:t>
            </a:r>
          </a:p>
          <a:p>
            <a:r>
              <a:rPr lang="en-US" dirty="0"/>
              <a:t>(b) </a:t>
            </a:r>
            <a:r>
              <a:rPr lang="en-US" b="1" dirty="0"/>
              <a:t>Authority. </a:t>
            </a:r>
            <a:r>
              <a:rPr lang="en-US" dirty="0"/>
              <a:t> The authority for this Section is Title 45 of the Code of Federal Regulations, Part 1321.55.</a:t>
            </a:r>
          </a:p>
          <a:p>
            <a:r>
              <a:rPr lang="en-US" dirty="0"/>
              <a:t>(c) </a:t>
            </a:r>
            <a:r>
              <a:rPr lang="en-US" b="1" dirty="0"/>
              <a:t>Procedures.</a:t>
            </a:r>
            <a:r>
              <a:rPr lang="en-US" dirty="0"/>
              <a:t>  To apply for designation as an AAA, an entity described in (a) of this Section must respond in the State Agency prescribed Area Plan format as provided in </a:t>
            </a:r>
            <a:r>
              <a:rPr lang="en-US" dirty="0">
                <a:hlinkClick r:id="rId3"/>
              </a:rPr>
              <a:t>OAC 340:105-10-33</a:t>
            </a:r>
            <a:r>
              <a:rPr lang="en-US" dirty="0"/>
              <a:t> to the Local Funding Contract Announcement published annually in the Oklahoma Register. Application packets and technical assistance may be obtained from Aging Services Division, Department of Human Services at P. O. Box 25352, Oklahoma City, OK  73125, (405) 521-2281.</a:t>
            </a:r>
          </a:p>
          <a:p>
            <a:r>
              <a:rPr lang="en-US" dirty="0"/>
              <a:t>(d) </a:t>
            </a:r>
            <a:r>
              <a:rPr lang="en-US" b="1" dirty="0"/>
              <a:t>Cross references.</a:t>
            </a:r>
            <a:r>
              <a:rPr lang="en-US" dirty="0"/>
              <a:t>  See </a:t>
            </a:r>
            <a:r>
              <a:rPr lang="en-US" dirty="0">
                <a:hlinkClick r:id="rId4"/>
              </a:rPr>
              <a:t>OAC 340:105-10-20</a:t>
            </a:r>
            <a:r>
              <a:rPr lang="en-US" dirty="0"/>
              <a:t>,  </a:t>
            </a:r>
            <a:r>
              <a:rPr lang="en-US" dirty="0">
                <a:hlinkClick r:id="rId2"/>
              </a:rPr>
              <a:t>340:105-10-21</a:t>
            </a:r>
            <a:r>
              <a:rPr lang="en-US" dirty="0"/>
              <a:t>, </a:t>
            </a:r>
            <a:r>
              <a:rPr lang="en-US" dirty="0">
                <a:hlinkClick r:id="rId5"/>
              </a:rPr>
              <a:t>340:105-10-31</a:t>
            </a:r>
            <a:r>
              <a:rPr lang="en-US" dirty="0"/>
              <a:t> and </a:t>
            </a:r>
            <a:r>
              <a:rPr lang="en-US" dirty="0">
                <a:hlinkClick r:id="rId3"/>
              </a:rPr>
              <a:t>340:105-10-33</a:t>
            </a:r>
            <a:r>
              <a:rPr lang="en-US" dirty="0"/>
              <a:t>.</a:t>
            </a:r>
          </a:p>
          <a:p>
            <a:r>
              <a:rPr lang="en-US" dirty="0"/>
              <a:t/>
            </a:r>
            <a:br>
              <a:rPr lang="en-US" dirty="0"/>
            </a:br>
            <a:endParaRPr lang="en-US" dirty="0"/>
          </a:p>
        </p:txBody>
      </p:sp>
    </p:spTree>
    <p:extLst>
      <p:ext uri="{BB962C8B-B14F-4D97-AF65-F5344CB8AC3E}">
        <p14:creationId xmlns:p14="http://schemas.microsoft.com/office/powerpoint/2010/main" val="3730920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633615"/>
          </a:xfrm>
        </p:spPr>
        <p:txBody>
          <a:bodyPr>
            <a:normAutofit/>
          </a:bodyPr>
          <a:lstStyle/>
          <a:p>
            <a:r>
              <a:rPr lang="en-US" sz="3200" dirty="0" smtClean="0">
                <a:latin typeface="Agency FB" panose="020B0503020202020204" pitchFamily="34" charset="0"/>
              </a:rPr>
              <a:t>Responsibilities of area agencies on aging </a:t>
            </a:r>
            <a:endParaRPr lang="en-US" sz="3200" dirty="0">
              <a:latin typeface="Agency FB" panose="020B0503020202020204" pitchFamily="34" charset="0"/>
            </a:endParaRPr>
          </a:p>
        </p:txBody>
      </p:sp>
      <p:sp>
        <p:nvSpPr>
          <p:cNvPr id="3" name="Content Placeholder 2"/>
          <p:cNvSpPr>
            <a:spLocks noGrp="1"/>
          </p:cNvSpPr>
          <p:nvPr>
            <p:ph idx="1"/>
          </p:nvPr>
        </p:nvSpPr>
        <p:spPr>
          <a:xfrm>
            <a:off x="1251678" y="833120"/>
            <a:ext cx="10178322" cy="6024879"/>
          </a:xfrm>
        </p:spPr>
        <p:txBody>
          <a:bodyPr>
            <a:normAutofit fontScale="70000" lnSpcReduction="20000"/>
          </a:bodyPr>
          <a:lstStyle/>
          <a:p>
            <a:r>
              <a:rPr lang="en-US" b="1" dirty="0"/>
              <a:t>340:105-10-31. Responsibilities of area agencies on aging</a:t>
            </a:r>
          </a:p>
          <a:p>
            <a:r>
              <a:rPr lang="en-US" dirty="0"/>
              <a:t>Revised 6-1-07</a:t>
            </a:r>
          </a:p>
          <a:p>
            <a:r>
              <a:rPr lang="en-US" dirty="0"/>
              <a:t>(a) </a:t>
            </a:r>
            <a:r>
              <a:rPr lang="en-US" b="1" dirty="0"/>
              <a:t>Policy.</a:t>
            </a:r>
            <a:r>
              <a:rPr lang="en-US" dirty="0"/>
              <a:t>  Area agencies on aging (AAAs) are responsible for activities related to the development or enhancement of comprehensive and coordinated community-based systems of services in the planning and service areas (PSAs), including:</a:t>
            </a:r>
          </a:p>
          <a:p>
            <a:r>
              <a:rPr lang="en-US" dirty="0"/>
              <a:t>(1) establishing and maintaining an AAA advisory council;</a:t>
            </a:r>
          </a:p>
          <a:p>
            <a:r>
              <a:rPr lang="en-US" dirty="0"/>
              <a:t>(2) developing an Area Plan on Aging as prescribed by the State Agency on Aging;</a:t>
            </a:r>
          </a:p>
          <a:p>
            <a:r>
              <a:rPr lang="en-US" dirty="0"/>
              <a:t>(3) administering the Area Plan on Aging;</a:t>
            </a:r>
          </a:p>
          <a:p>
            <a:r>
              <a:rPr lang="en-US" dirty="0"/>
              <a:t>(4) coordinating all area activities related to the purposes of the Older Americans Act, and actively pursuing resource development at the local and area levels;</a:t>
            </a:r>
          </a:p>
          <a:p>
            <a:r>
              <a:rPr lang="en-US" dirty="0"/>
              <a:t>(5) targeting resources to older persons in greatest social and economic need;</a:t>
            </a:r>
          </a:p>
          <a:p>
            <a:r>
              <a:rPr lang="en-US" dirty="0"/>
              <a:t>(6) developing, coordinating, and administering an Emergency Preparedness Plan;</a:t>
            </a:r>
          </a:p>
          <a:p>
            <a:r>
              <a:rPr lang="en-US" dirty="0"/>
              <a:t>(7) serving as a visible and effective advocate for older persons in the PSA;</a:t>
            </a:r>
          </a:p>
          <a:p>
            <a:r>
              <a:rPr lang="en-US" dirty="0"/>
              <a:t>(8) granting funding to local sponsors for the provision of direct Title III services;</a:t>
            </a:r>
          </a:p>
          <a:p>
            <a:r>
              <a:rPr lang="en-US" dirty="0"/>
              <a:t>(9) designating one or more focal points on aging in each community for the maximum collocation and coordination of services for older persons;</a:t>
            </a:r>
          </a:p>
          <a:p>
            <a:r>
              <a:rPr lang="en-US" dirty="0"/>
              <a:t>(10) monitoring and evaluating the local service projects; and</a:t>
            </a:r>
          </a:p>
          <a:p>
            <a:r>
              <a:rPr lang="en-US" dirty="0"/>
              <a:t>(11) providing technical assistance and training to Title III project staff related to responsibilities under Title III of the Older Americans Act.</a:t>
            </a:r>
          </a:p>
          <a:p>
            <a:r>
              <a:rPr lang="en-US" dirty="0"/>
              <a:t>(b) </a:t>
            </a:r>
            <a:r>
              <a:rPr lang="en-US" b="1" dirty="0"/>
              <a:t>Authority.</a:t>
            </a:r>
            <a:r>
              <a:rPr lang="en-US" dirty="0"/>
              <a:t>  The authority for this Section is Sections </a:t>
            </a:r>
            <a:r>
              <a:rPr lang="en-US" dirty="0">
                <a:hlinkClick r:id="rId2" tooltip="VIew Section 1321.53 of Title 45 of the Code of Federal Regulations"/>
              </a:rPr>
              <a:t>1321.53</a:t>
            </a:r>
            <a:r>
              <a:rPr lang="en-US" dirty="0"/>
              <a:t> and </a:t>
            </a:r>
            <a:r>
              <a:rPr lang="en-US" dirty="0">
                <a:hlinkClick r:id="rId2" tooltip="View Section 1321.61 of Title 45 of the Code of Federal Regulations"/>
              </a:rPr>
              <a:t>1321.61</a:t>
            </a:r>
            <a:r>
              <a:rPr lang="en-US" dirty="0"/>
              <a:t> of Title 45 of the Code of Federal Regulations.</a:t>
            </a:r>
          </a:p>
          <a:p>
            <a:r>
              <a:rPr lang="en-US" dirty="0"/>
              <a:t>(c) </a:t>
            </a:r>
            <a:r>
              <a:rPr lang="en-US" b="1" dirty="0"/>
              <a:t>Procedures.</a:t>
            </a:r>
            <a:r>
              <a:rPr lang="en-US" dirty="0"/>
              <a:t>  Procedures are outlined separately in this Part for each area of responsibility identified in (a) of this Section.</a:t>
            </a:r>
          </a:p>
          <a:p>
            <a:r>
              <a:rPr lang="en-US" dirty="0"/>
              <a:t>(d) </a:t>
            </a:r>
            <a:r>
              <a:rPr lang="en-US" b="1" dirty="0"/>
              <a:t>Cross references.</a:t>
            </a:r>
            <a:r>
              <a:rPr lang="en-US" dirty="0"/>
              <a:t>  See </a:t>
            </a:r>
            <a:r>
              <a:rPr lang="en-US" dirty="0">
                <a:hlinkClick r:id="rId3"/>
              </a:rPr>
              <a:t>OAC 340:105-10-33</a:t>
            </a:r>
            <a:r>
              <a:rPr lang="en-US" dirty="0"/>
              <a:t> through </a:t>
            </a:r>
            <a:r>
              <a:rPr lang="en-US" dirty="0">
                <a:hlinkClick r:id="rId4"/>
              </a:rPr>
              <a:t>340:105-10-45</a:t>
            </a:r>
            <a:r>
              <a:rPr lang="en-US" dirty="0"/>
              <a:t>.</a:t>
            </a:r>
          </a:p>
          <a:p>
            <a:r>
              <a:rPr lang="en-US" dirty="0"/>
              <a:t> </a:t>
            </a:r>
          </a:p>
          <a:p>
            <a:endParaRPr lang="en-US" dirty="0"/>
          </a:p>
        </p:txBody>
      </p:sp>
    </p:spTree>
    <p:extLst>
      <p:ext uri="{BB962C8B-B14F-4D97-AF65-F5344CB8AC3E}">
        <p14:creationId xmlns:p14="http://schemas.microsoft.com/office/powerpoint/2010/main" val="107313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532015"/>
          </a:xfrm>
        </p:spPr>
        <p:txBody>
          <a:bodyPr>
            <a:normAutofit/>
          </a:bodyPr>
          <a:lstStyle/>
          <a:p>
            <a:r>
              <a:rPr lang="en-US" sz="3200" dirty="0" smtClean="0">
                <a:latin typeface="Agency FB" panose="020B0503020202020204" pitchFamily="34" charset="0"/>
              </a:rPr>
              <a:t>Area agencies on aging Advisory council </a:t>
            </a:r>
            <a:endParaRPr lang="en-US" sz="3200" dirty="0">
              <a:latin typeface="Agency FB" panose="020B0503020202020204" pitchFamily="34" charset="0"/>
            </a:endParaRPr>
          </a:p>
        </p:txBody>
      </p:sp>
      <p:sp>
        <p:nvSpPr>
          <p:cNvPr id="3" name="Content Placeholder 2"/>
          <p:cNvSpPr>
            <a:spLocks noGrp="1"/>
          </p:cNvSpPr>
          <p:nvPr>
            <p:ph idx="1"/>
          </p:nvPr>
        </p:nvSpPr>
        <p:spPr>
          <a:xfrm>
            <a:off x="1251678" y="914401"/>
            <a:ext cx="10178322" cy="5721926"/>
          </a:xfrm>
        </p:spPr>
        <p:txBody>
          <a:bodyPr>
            <a:normAutofit fontScale="85000" lnSpcReduction="20000"/>
          </a:bodyPr>
          <a:lstStyle/>
          <a:p>
            <a:r>
              <a:rPr lang="en-US" b="1" dirty="0"/>
              <a:t>340:105-10-32. Area Agency on Aging advisory council</a:t>
            </a:r>
          </a:p>
          <a:p>
            <a:r>
              <a:rPr lang="en-US" dirty="0"/>
              <a:t>Revised 6-1-08</a:t>
            </a:r>
          </a:p>
          <a:p>
            <a:r>
              <a:rPr lang="en-US" dirty="0"/>
              <a:t>(a) </a:t>
            </a:r>
            <a:r>
              <a:rPr lang="en-US" b="1" dirty="0"/>
              <a:t>Policy.</a:t>
            </a:r>
            <a:r>
              <a:rPr lang="en-US" dirty="0"/>
              <a:t>  Each Area Agency on Aging (AAA) establishes and maintains an advisory council. The council carries out advisory functions which further the AAA's mission of developing and coordinating community-based systems of services for all older persons in the planning and service area. </a:t>
            </a:r>
          </a:p>
          <a:p>
            <a:r>
              <a:rPr lang="en-US" dirty="0"/>
              <a:t>(1) The advisory council is separate and distinct from the AAA governing board and composed of:</a:t>
            </a:r>
          </a:p>
          <a:p>
            <a:pPr lvl="1"/>
            <a:r>
              <a:rPr lang="en-US" dirty="0"/>
              <a:t>(A) more than 50 percent older persons, including minority persons who are participants or who are eligible to participate in Title III programs, and family caregivers of such persons;</a:t>
            </a:r>
          </a:p>
          <a:p>
            <a:pPr lvl="1"/>
            <a:r>
              <a:rPr lang="en-US" dirty="0"/>
              <a:t>(B) representatives of older persons;</a:t>
            </a:r>
          </a:p>
          <a:p>
            <a:pPr lvl="1"/>
            <a:r>
              <a:rPr lang="en-US" dirty="0"/>
              <a:t>(C) representatives of health care provider organizations, including providers of veterans' health care, if appropriate;</a:t>
            </a:r>
          </a:p>
          <a:p>
            <a:pPr lvl="1"/>
            <a:r>
              <a:rPr lang="en-US" dirty="0"/>
              <a:t>(D) representatives of supportive services providers;</a:t>
            </a:r>
          </a:p>
          <a:p>
            <a:pPr lvl="1"/>
            <a:r>
              <a:rPr lang="en-US" dirty="0"/>
              <a:t>(E) persons with leadership experience in the private and voluntary sectors;</a:t>
            </a:r>
          </a:p>
          <a:p>
            <a:pPr lvl="1"/>
            <a:r>
              <a:rPr lang="en-US" dirty="0"/>
              <a:t>(F) local elected officials; and</a:t>
            </a:r>
          </a:p>
          <a:p>
            <a:pPr lvl="1"/>
            <a:r>
              <a:rPr lang="en-US" dirty="0"/>
              <a:t>(G) the general public.</a:t>
            </a:r>
          </a:p>
          <a:p>
            <a:r>
              <a:rPr lang="en-US" dirty="0"/>
              <a:t>(2) The advisory council may not be composed of:</a:t>
            </a:r>
          </a:p>
          <a:p>
            <a:pPr lvl="1"/>
            <a:r>
              <a:rPr lang="en-US" dirty="0"/>
              <a:t>(A) State Agency staff or governing board members;</a:t>
            </a:r>
          </a:p>
          <a:p>
            <a:pPr lvl="1"/>
            <a:r>
              <a:rPr lang="en-US" dirty="0"/>
              <a:t>(B) AAA staff or governing board members;</a:t>
            </a:r>
          </a:p>
          <a:p>
            <a:pPr lvl="1"/>
            <a:r>
              <a:rPr lang="en-US" dirty="0"/>
              <a:t>(C) Title III project staff or governing board members; or</a:t>
            </a:r>
          </a:p>
          <a:p>
            <a:pPr lvl="1"/>
            <a:r>
              <a:rPr lang="en-US" dirty="0"/>
              <a:t>(D) any other persons that may give an appearance of a potential conflict of interest.</a:t>
            </a:r>
          </a:p>
          <a:p>
            <a:endParaRPr lang="en-US" dirty="0"/>
          </a:p>
        </p:txBody>
      </p:sp>
    </p:spTree>
    <p:extLst>
      <p:ext uri="{BB962C8B-B14F-4D97-AF65-F5344CB8AC3E}">
        <p14:creationId xmlns:p14="http://schemas.microsoft.com/office/powerpoint/2010/main" val="2441649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587433"/>
          </a:xfrm>
        </p:spPr>
        <p:txBody>
          <a:bodyPr>
            <a:normAutofit fontScale="90000"/>
          </a:bodyPr>
          <a:lstStyle/>
          <a:p>
            <a:r>
              <a:rPr lang="en-US" sz="3600" dirty="0">
                <a:latin typeface="Agency FB" panose="020B0503020202020204" pitchFamily="34" charset="0"/>
              </a:rPr>
              <a:t>Area Plan on Aging</a:t>
            </a:r>
            <a:r>
              <a:rPr lang="en-US" sz="5400" dirty="0">
                <a:latin typeface="Agency FB" panose="020B0503020202020204" pitchFamily="34" charset="0"/>
              </a:rPr>
              <a:t/>
            </a:r>
            <a:br>
              <a:rPr lang="en-US" sz="5400" dirty="0">
                <a:latin typeface="Agency FB" panose="020B0503020202020204" pitchFamily="34" charset="0"/>
              </a:rPr>
            </a:br>
            <a:endParaRPr lang="en-US" dirty="0"/>
          </a:p>
        </p:txBody>
      </p:sp>
      <p:sp>
        <p:nvSpPr>
          <p:cNvPr id="3" name="Content Placeholder 2"/>
          <p:cNvSpPr>
            <a:spLocks noGrp="1"/>
          </p:cNvSpPr>
          <p:nvPr>
            <p:ph idx="1"/>
          </p:nvPr>
        </p:nvSpPr>
        <p:spPr>
          <a:xfrm>
            <a:off x="1251678" y="831273"/>
            <a:ext cx="10178322" cy="5888182"/>
          </a:xfrm>
        </p:spPr>
        <p:txBody>
          <a:bodyPr>
            <a:normAutofit fontScale="85000" lnSpcReduction="10000"/>
          </a:bodyPr>
          <a:lstStyle/>
          <a:p>
            <a:r>
              <a:rPr lang="en-US" b="1" dirty="0"/>
              <a:t>340:105-10-33. Area Plan on Aging</a:t>
            </a:r>
          </a:p>
          <a:p>
            <a:r>
              <a:rPr lang="en-US" dirty="0"/>
              <a:t>Revised 6-1-07</a:t>
            </a:r>
          </a:p>
          <a:p>
            <a:r>
              <a:rPr lang="en-US" dirty="0"/>
              <a:t>(a) </a:t>
            </a:r>
            <a:r>
              <a:rPr lang="en-US" b="1" dirty="0"/>
              <a:t>Policy.</a:t>
            </a:r>
            <a:r>
              <a:rPr lang="en-US" dirty="0"/>
              <a:t>  In order to receive or continue Area Agency on Aging (AAA) designation, the applicant agency must develop an Area Plan for a two, three, or four year period as determined by the State Agency, with annual adjustments as may be necessary.  The format for the Area Plan is predetermined by the State Agency and includes, at a minimum:</a:t>
            </a:r>
          </a:p>
          <a:p>
            <a:r>
              <a:rPr lang="en-US" dirty="0"/>
              <a:t>(1) a mission statement of the AAA;</a:t>
            </a:r>
          </a:p>
          <a:p>
            <a:r>
              <a:rPr lang="en-US" dirty="0"/>
              <a:t>(2) an overview of the Older Americans Act (OAA) and the aging network;</a:t>
            </a:r>
          </a:p>
          <a:p>
            <a:r>
              <a:rPr lang="en-US" dirty="0"/>
              <a:t>(3) a listing of the AAA advisory council members and their responsibilities;</a:t>
            </a:r>
          </a:p>
          <a:p>
            <a:r>
              <a:rPr lang="en-US" dirty="0"/>
              <a:t>(4) a summary of the needs and priorities of older persons in the planning and service area (PSA) and in each respective county within the PSA;</a:t>
            </a:r>
          </a:p>
          <a:p>
            <a:r>
              <a:rPr lang="en-US" dirty="0"/>
              <a:t>(5) goals and measurable objectives that reflect the identified needs and priorities of older persons in the PSA and comply with state and federal mandates;</a:t>
            </a:r>
          </a:p>
          <a:p>
            <a:r>
              <a:rPr lang="en-US" dirty="0"/>
              <a:t>(6) a financial management plan;</a:t>
            </a:r>
          </a:p>
          <a:p>
            <a:r>
              <a:rPr lang="en-US" dirty="0"/>
              <a:t>(7) a description of emergency preparedness efforts in the PSA;</a:t>
            </a:r>
          </a:p>
          <a:p>
            <a:r>
              <a:rPr lang="en-US" dirty="0"/>
              <a:t>(8) a listing of all designated focal points in the PSA;</a:t>
            </a:r>
          </a:p>
          <a:p>
            <a:r>
              <a:rPr lang="en-US" dirty="0"/>
              <a:t>(9) all provisions and assurances required by the OAA, related regulations, and State Agency policy; and</a:t>
            </a:r>
          </a:p>
          <a:p>
            <a:r>
              <a:rPr lang="en-US" dirty="0"/>
              <a:t>(10) a summary of the public hearing conducted on the proposed Area Plan.</a:t>
            </a:r>
          </a:p>
          <a:p>
            <a:endParaRPr lang="en-US" dirty="0"/>
          </a:p>
        </p:txBody>
      </p:sp>
    </p:spTree>
    <p:extLst>
      <p:ext uri="{BB962C8B-B14F-4D97-AF65-F5344CB8AC3E}">
        <p14:creationId xmlns:p14="http://schemas.microsoft.com/office/powerpoint/2010/main" val="3349815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r>
              <a:rPr lang="en-US" sz="3200" dirty="0">
                <a:latin typeface="Agency FB" panose="020B0503020202020204" pitchFamily="34" charset="0"/>
              </a:rPr>
              <a:t>Amendments to the Area Plan</a:t>
            </a:r>
          </a:p>
        </p:txBody>
      </p:sp>
      <p:sp>
        <p:nvSpPr>
          <p:cNvPr id="3" name="Content Placeholder 2"/>
          <p:cNvSpPr>
            <a:spLocks noGrp="1"/>
          </p:cNvSpPr>
          <p:nvPr>
            <p:ph idx="1"/>
          </p:nvPr>
        </p:nvSpPr>
        <p:spPr>
          <a:xfrm>
            <a:off x="1251678" y="858982"/>
            <a:ext cx="10178322" cy="5902035"/>
          </a:xfrm>
        </p:spPr>
        <p:txBody>
          <a:bodyPr>
            <a:normAutofit fontScale="77500" lnSpcReduction="20000"/>
          </a:bodyPr>
          <a:lstStyle/>
          <a:p>
            <a:r>
              <a:rPr lang="en-US" b="1" dirty="0"/>
              <a:t>340:105-10-34. Amendments to the Area Plan</a:t>
            </a:r>
          </a:p>
          <a:p>
            <a:r>
              <a:rPr lang="en-US" dirty="0"/>
              <a:t>Revised 5-13-02</a:t>
            </a:r>
          </a:p>
          <a:p>
            <a:r>
              <a:rPr lang="en-US" dirty="0"/>
              <a:t/>
            </a:r>
            <a:br>
              <a:rPr lang="en-US" dirty="0"/>
            </a:br>
            <a:r>
              <a:rPr lang="en-US" dirty="0"/>
              <a:t>(a) </a:t>
            </a:r>
            <a:r>
              <a:rPr lang="en-US" b="1" dirty="0"/>
              <a:t>Policy.</a:t>
            </a:r>
            <a:r>
              <a:rPr lang="en-US" dirty="0"/>
              <a:t>  An Area Agency on Aging (AAA) amends its Area Plan when circumstances include:</a:t>
            </a:r>
          </a:p>
          <a:p>
            <a:r>
              <a:rPr lang="en-US" dirty="0"/>
              <a:t>(1) a new or amended state or federal statute or regulation requiring a new provision or conflicting with any existing plan provisions;</a:t>
            </a:r>
          </a:p>
          <a:p>
            <a:r>
              <a:rPr lang="en-US" dirty="0"/>
              <a:t>(2) a United States Supreme Court decision changing the interpretation of a statute or regulation;</a:t>
            </a:r>
          </a:p>
          <a:p>
            <a:r>
              <a:rPr lang="en-US" dirty="0"/>
              <a:t>(3) the AAA proposing to add, substantially modify, or delete any Area Plan objective(s);</a:t>
            </a:r>
          </a:p>
          <a:p>
            <a:r>
              <a:rPr lang="en-US" dirty="0"/>
              <a:t>(4) the AAA proposing to substantially modify its budget;</a:t>
            </a:r>
          </a:p>
          <a:p>
            <a:r>
              <a:rPr lang="en-US" dirty="0"/>
              <a:t>(5) new or amended State Agency policy requiring a new provision or conflicting with any existing plan provisions; or</a:t>
            </a:r>
          </a:p>
          <a:p>
            <a:r>
              <a:rPr lang="en-US" dirty="0"/>
              <a:t>(6) annually revising information required by Section 307(a) of the Older Americans Act, as amended.</a:t>
            </a:r>
          </a:p>
          <a:p>
            <a:r>
              <a:rPr lang="en-US" dirty="0"/>
              <a:t>(b) </a:t>
            </a:r>
            <a:r>
              <a:rPr lang="en-US" b="1" dirty="0"/>
              <a:t>Authority.</a:t>
            </a:r>
            <a:r>
              <a:rPr lang="en-US" dirty="0"/>
              <a:t>  The authority for this Section is Title 45 of the Code of Federal Regulations, Parts 1321.11 and 1321.59.</a:t>
            </a:r>
          </a:p>
          <a:p>
            <a:r>
              <a:rPr lang="en-US" dirty="0"/>
              <a:t>(c) </a:t>
            </a:r>
            <a:r>
              <a:rPr lang="en-US" b="1" dirty="0"/>
              <a:t>Procedures.</a:t>
            </a:r>
            <a:r>
              <a:rPr lang="en-US" dirty="0"/>
              <a:t>  Proposed amendments to the Area Plan must be documented on those Area Plan exhibits affected by the revision(s) and submitted with written rationale to the State Agency for approval. All Area Plan amendments must be subject to review and comment in accordance with the public hearing procedure outlined in </a:t>
            </a:r>
            <a:r>
              <a:rPr lang="en-US" dirty="0">
                <a:hlinkClick r:id="rId2"/>
              </a:rPr>
              <a:t>OAC 340:105-10-33</a:t>
            </a:r>
            <a:r>
              <a:rPr lang="en-US" dirty="0"/>
              <a:t>, except in cases where the State Agency requires technical revisions, or an objective is modified or deleted because it cannot be attained due to factors beyond the control of the AAA. The State Agency may waive the public hearing requirement only after considering the public interest relative to the amendment. All Area Plan amendments, including annual updates, must follow procedures outlined in </a:t>
            </a:r>
            <a:r>
              <a:rPr lang="en-US" dirty="0">
                <a:hlinkClick r:id="rId2"/>
              </a:rPr>
              <a:t>OAC 340:105-10-33</a:t>
            </a:r>
            <a:r>
              <a:rPr lang="en-US" dirty="0"/>
              <a:t>. The AAA follows additional State Agency guidance, as provided, regarding annual Area Plan updates.</a:t>
            </a:r>
          </a:p>
          <a:p>
            <a:r>
              <a:rPr lang="en-US" dirty="0"/>
              <a:t>(d) </a:t>
            </a:r>
            <a:r>
              <a:rPr lang="en-US" b="1" dirty="0"/>
              <a:t>Cross references.</a:t>
            </a:r>
            <a:r>
              <a:rPr lang="en-US" dirty="0"/>
              <a:t>  See </a:t>
            </a:r>
            <a:r>
              <a:rPr lang="en-US" dirty="0">
                <a:hlinkClick r:id="rId2"/>
              </a:rPr>
              <a:t>OAC 340:105-10-33</a:t>
            </a:r>
            <a:r>
              <a:rPr lang="en-US" dirty="0"/>
              <a:t>, </a:t>
            </a:r>
            <a:r>
              <a:rPr lang="en-US" dirty="0">
                <a:hlinkClick r:id="rId3"/>
              </a:rPr>
              <a:t>340:105-10-35</a:t>
            </a:r>
            <a:r>
              <a:rPr lang="en-US" dirty="0"/>
              <a:t>, and </a:t>
            </a:r>
            <a:r>
              <a:rPr lang="en-US" dirty="0">
                <a:hlinkClick r:id="rId4"/>
              </a:rPr>
              <a:t>340:105-10-36</a:t>
            </a:r>
            <a:r>
              <a:rPr lang="en-US" dirty="0"/>
              <a:t>.</a:t>
            </a:r>
          </a:p>
          <a:p>
            <a:endParaRPr lang="en-US" dirty="0"/>
          </a:p>
        </p:txBody>
      </p:sp>
    </p:spTree>
    <p:extLst>
      <p:ext uri="{BB962C8B-B14F-4D97-AF65-F5344CB8AC3E}">
        <p14:creationId xmlns:p14="http://schemas.microsoft.com/office/powerpoint/2010/main" val="405133933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45</TotalTime>
  <Words>420</Words>
  <Application>Microsoft Office PowerPoint</Application>
  <PresentationFormat>Widescreen</PresentationFormat>
  <Paragraphs>246</Paragraphs>
  <Slides>21</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Agency FB</vt:lpstr>
      <vt:lpstr>Arial</vt:lpstr>
      <vt:lpstr>Gill Sans MT</vt:lpstr>
      <vt:lpstr>Impact</vt:lpstr>
      <vt:lpstr>Badge</vt:lpstr>
      <vt:lpstr>Dhs aging services title iii policies and procedures manual </vt:lpstr>
      <vt:lpstr>The many faces of aging in America (double click to start video)</vt:lpstr>
      <vt:lpstr>Dhs policies </vt:lpstr>
      <vt:lpstr>16 Continued</vt:lpstr>
      <vt:lpstr>Designation of Area Agencies on Aging  </vt:lpstr>
      <vt:lpstr>Responsibilities of area agencies on aging </vt:lpstr>
      <vt:lpstr>Area agencies on aging Advisory council </vt:lpstr>
      <vt:lpstr>Area Plan on Aging </vt:lpstr>
      <vt:lpstr>Amendments to the Area Plan</vt:lpstr>
      <vt:lpstr>Area Plan Management Plan </vt:lpstr>
      <vt:lpstr>Area Plan Administration  </vt:lpstr>
      <vt:lpstr>Coordination and Resource Development  </vt:lpstr>
      <vt:lpstr>Targeting Resources to Older Persons  </vt:lpstr>
      <vt:lpstr>Advocacy </vt:lpstr>
      <vt:lpstr>Funding Local Sponsors for the Provisions of Direct Services </vt:lpstr>
      <vt:lpstr>Title III Direct Service Waivers </vt:lpstr>
      <vt:lpstr>Designation of Community Focal Points  </vt:lpstr>
      <vt:lpstr>Monitoring and Evaluations of Title III Projects  </vt:lpstr>
      <vt:lpstr>Provision of Technical Assistance and Training  </vt:lpstr>
      <vt:lpstr>Area Agency on Aging Disaster Planning  </vt:lpstr>
      <vt:lpstr>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Dhs aging services title iii policies and procedures manual</dc:title>
  <dc:creator>Kristina Brown</dc:creator>
  <cp:lastModifiedBy>Kristina Brown</cp:lastModifiedBy>
  <cp:revision>6</cp:revision>
  <dcterms:created xsi:type="dcterms:W3CDTF">2016-10-06T13:30:31Z</dcterms:created>
  <dcterms:modified xsi:type="dcterms:W3CDTF">2016-10-06T14:15:53Z</dcterms:modified>
</cp:coreProperties>
</file>