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2" r:id="rId3"/>
    <p:sldId id="261" r:id="rId4"/>
    <p:sldId id="257" r:id="rId5"/>
    <p:sldId id="258" r:id="rId6"/>
    <p:sldId id="260" r:id="rId7"/>
    <p:sldId id="266" r:id="rId8"/>
    <p:sldId id="263" r:id="rId9"/>
    <p:sldId id="264" r:id="rId10"/>
    <p:sldId id="265" r:id="rId11"/>
    <p:sldId id="267" r:id="rId12"/>
    <p:sldId id="268" r:id="rId13"/>
    <p:sldId id="25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10/5/2016</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10/5/2016</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10/5/2016</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10/5/2016</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10/5/2016</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oa.gov/AoA_programs/OAA/Aging_Network/Tools.aspx" TargetMode="External"/><Relationship Id="rId7" Type="http://schemas.openxmlformats.org/officeDocument/2006/relationships/hyperlink" Target="http://www.eldercare.gov/" TargetMode="External"/><Relationship Id="rId2" Type="http://schemas.openxmlformats.org/officeDocument/2006/relationships/hyperlink" Target="http://www.aoa.gov/AoA_programs/OAA/Aging_Network/Index.aspx" TargetMode="External"/><Relationship Id="rId1" Type="http://schemas.openxmlformats.org/officeDocument/2006/relationships/slideLayout" Target="../slideLayouts/slideLayout2.xml"/><Relationship Id="rId6" Type="http://schemas.openxmlformats.org/officeDocument/2006/relationships/hyperlink" Target="http://www.okdhs.org/" TargetMode="External"/><Relationship Id="rId5" Type="http://schemas.openxmlformats.org/officeDocument/2006/relationships/hyperlink" Target="https://youtu.be/T6pSACyFV5Q" TargetMode="External"/><Relationship Id="rId4" Type="http://schemas.openxmlformats.org/officeDocument/2006/relationships/hyperlink" Target="http://www.aoa.gov/AoA_programs/OAA/Aging_Network/poverty_guidelines/Poverty_Guidelines.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T6pSACyFV5Q"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cl.gov/About_ACL/Allocations/OAA.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Aging Network </a:t>
            </a:r>
            <a:endParaRPr lang="en-US" dirty="0"/>
          </a:p>
        </p:txBody>
      </p:sp>
      <p:sp>
        <p:nvSpPr>
          <p:cNvPr id="3" name="Subtitle 2"/>
          <p:cNvSpPr>
            <a:spLocks noGrp="1"/>
          </p:cNvSpPr>
          <p:nvPr>
            <p:ph type="subTitle" idx="1"/>
          </p:nvPr>
        </p:nvSpPr>
        <p:spPr/>
        <p:txBody>
          <a:bodyPr/>
          <a:lstStyle/>
          <a:p>
            <a:r>
              <a:rPr lang="en-US" dirty="0" smtClean="0"/>
              <a:t>Training Module for August (updated 10-5-2016) </a:t>
            </a:r>
            <a:endParaRPr lang="en-US" dirty="0"/>
          </a:p>
        </p:txBody>
      </p:sp>
    </p:spTree>
    <p:extLst>
      <p:ext uri="{BB962C8B-B14F-4D97-AF65-F5344CB8AC3E}">
        <p14:creationId xmlns:p14="http://schemas.microsoft.com/office/powerpoint/2010/main" val="4076644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Image result for aging network images oklahom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6720" y="447040"/>
            <a:ext cx="11318240" cy="6035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048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OK Aging Network </a:t>
            </a:r>
            <a:endParaRPr lang="en-US" dirty="0"/>
          </a:p>
        </p:txBody>
      </p:sp>
      <p:sp>
        <p:nvSpPr>
          <p:cNvPr id="4" name="AutoShape 2" descr="Image result for aging network images oklahoma"/>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r>
              <a:rPr lang="en-US" sz="3600" dirty="0" smtClean="0"/>
              <a:t>“ …… A unifying force at the state level through which the broad policy objectives of the Older Americans Act ultimately come to pass. An agency designated by the Governor as the focal point on all matters related to the needs of older adults.”</a:t>
            </a:r>
            <a:endParaRPr lang="en-US" sz="3600" dirty="0"/>
          </a:p>
        </p:txBody>
      </p:sp>
    </p:spTree>
    <p:extLst>
      <p:ext uri="{BB962C8B-B14F-4D97-AF65-F5344CB8AC3E}">
        <p14:creationId xmlns:p14="http://schemas.microsoft.com/office/powerpoint/2010/main" val="140222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mage result for aging quo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68960" y="589280"/>
            <a:ext cx="11054080" cy="5709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0281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Resources </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www.aoa.gov/AoA_programs/OAA/Aging_Network/Index.aspx</a:t>
            </a:r>
            <a:endParaRPr lang="en-US" dirty="0" smtClean="0"/>
          </a:p>
          <a:p>
            <a:r>
              <a:rPr lang="en-US" dirty="0">
                <a:hlinkClick r:id="rId3"/>
              </a:rPr>
              <a:t>http://</a:t>
            </a:r>
            <a:r>
              <a:rPr lang="en-US" dirty="0" smtClean="0">
                <a:hlinkClick r:id="rId3"/>
              </a:rPr>
              <a:t>www.aoa.gov/AoA_programs/OAA/Aging_Network/Tools.aspx</a:t>
            </a:r>
            <a:endParaRPr lang="en-US" dirty="0" smtClean="0"/>
          </a:p>
          <a:p>
            <a:r>
              <a:rPr lang="en-US" dirty="0">
                <a:hlinkClick r:id="rId4"/>
              </a:rPr>
              <a:t>http://</a:t>
            </a:r>
            <a:r>
              <a:rPr lang="en-US" dirty="0" smtClean="0">
                <a:hlinkClick r:id="rId4"/>
              </a:rPr>
              <a:t>www.aoa.gov/AoA_programs/OAA/Aging_Network/poverty_guidelines/Poverty_Guidelines.aspx</a:t>
            </a:r>
            <a:endParaRPr lang="en-US" dirty="0" smtClean="0"/>
          </a:p>
          <a:p>
            <a:r>
              <a:rPr lang="en-US" dirty="0">
                <a:hlinkClick r:id="rId5"/>
              </a:rPr>
              <a:t>https://</a:t>
            </a:r>
            <a:r>
              <a:rPr lang="en-US" dirty="0" smtClean="0">
                <a:hlinkClick r:id="rId5"/>
              </a:rPr>
              <a:t>youtu.be/T6pSACyFV5Q</a:t>
            </a:r>
            <a:endParaRPr lang="en-US" dirty="0" smtClean="0"/>
          </a:p>
          <a:p>
            <a:r>
              <a:rPr lang="en-US" dirty="0" smtClean="0">
                <a:hlinkClick r:id="rId6"/>
              </a:rPr>
              <a:t>http://www.okdhs.org/</a:t>
            </a:r>
            <a:endParaRPr lang="en-US" dirty="0" smtClean="0"/>
          </a:p>
          <a:p>
            <a:r>
              <a:rPr lang="en-US" dirty="0" smtClean="0">
                <a:hlinkClick r:id="rId7"/>
              </a:rPr>
              <a:t>www.eldercare.gov</a:t>
            </a:r>
            <a:r>
              <a:rPr lang="en-US" dirty="0" smtClean="0"/>
              <a:t> </a:t>
            </a:r>
          </a:p>
          <a:p>
            <a:endParaRPr lang="en-US" dirty="0" smtClean="0"/>
          </a:p>
          <a:p>
            <a:endParaRPr lang="en-US" dirty="0" smtClean="0"/>
          </a:p>
          <a:p>
            <a:endParaRPr lang="en-US" dirty="0"/>
          </a:p>
        </p:txBody>
      </p:sp>
    </p:spTree>
    <p:extLst>
      <p:ext uri="{BB962C8B-B14F-4D97-AF65-F5344CB8AC3E}">
        <p14:creationId xmlns:p14="http://schemas.microsoft.com/office/powerpoint/2010/main" val="839601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759486"/>
          </a:xfrm>
        </p:spPr>
        <p:txBody>
          <a:bodyPr>
            <a:normAutofit/>
          </a:bodyPr>
          <a:lstStyle/>
          <a:p>
            <a:pPr algn="ctr"/>
            <a:r>
              <a:rPr lang="en-US" dirty="0" smtClean="0"/>
              <a:t>Aging Network Video </a:t>
            </a:r>
            <a:r>
              <a:rPr lang="en-US" sz="1800" dirty="0" smtClean="0"/>
              <a:t>(Double click to play video) </a:t>
            </a:r>
            <a:endParaRPr lang="en-US" sz="1800" dirty="0"/>
          </a:p>
        </p:txBody>
      </p:sp>
      <p:pic>
        <p:nvPicPr>
          <p:cNvPr id="4" name="T6pSACyFV5Q"/>
          <p:cNvPicPr>
            <a:picLocks noGrp="1" noRot="1" noChangeAspect="1"/>
          </p:cNvPicPr>
          <p:nvPr>
            <p:ph idx="1"/>
            <a:videoFile r:link="rId1"/>
          </p:nvPr>
        </p:nvPicPr>
        <p:blipFill>
          <a:blip r:embed="rId3"/>
          <a:stretch>
            <a:fillRect/>
          </a:stretch>
        </p:blipFill>
        <p:spPr>
          <a:xfrm>
            <a:off x="1564640" y="1402080"/>
            <a:ext cx="9083040" cy="4714240"/>
          </a:xfrm>
          <a:prstGeom prst="rect">
            <a:avLst/>
          </a:prstGeom>
        </p:spPr>
      </p:pic>
    </p:spTree>
    <p:extLst>
      <p:ext uri="{BB962C8B-B14F-4D97-AF65-F5344CB8AC3E}">
        <p14:creationId xmlns:p14="http://schemas.microsoft.com/office/powerpoint/2010/main" val="3458858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680" y="995680"/>
            <a:ext cx="10058400" cy="6096000"/>
          </a:xfrm>
        </p:spPr>
        <p:txBody>
          <a:bodyPr>
            <a:normAutofit/>
          </a:bodyPr>
          <a:lstStyle/>
          <a:p>
            <a:r>
              <a:rPr lang="en-US" sz="3200" dirty="0"/>
              <a:t>The </a:t>
            </a:r>
            <a:r>
              <a:rPr lang="en-US" sz="3200" b="1" dirty="0"/>
              <a:t>Aging Network</a:t>
            </a:r>
            <a:r>
              <a:rPr lang="en-US" sz="3200" dirty="0"/>
              <a:t>. To meet the diverse needs of the growing numbers of older persons in the United States, the Older Americans Act of 1965 (OAA), as amended, created the primary vehicle for organizing, coordinating and providing community-based services and opportunities for older Americans and their families</a:t>
            </a:r>
            <a:endParaRPr lang="en-US" sz="3200" dirty="0"/>
          </a:p>
        </p:txBody>
      </p:sp>
    </p:spTree>
    <p:extLst>
      <p:ext uri="{BB962C8B-B14F-4D97-AF65-F5344CB8AC3E}">
        <p14:creationId xmlns:p14="http://schemas.microsoft.com/office/powerpoint/2010/main" val="51435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718846"/>
          </a:xfrm>
        </p:spPr>
        <p:txBody>
          <a:bodyPr>
            <a:normAutofit fontScale="90000"/>
          </a:bodyPr>
          <a:lstStyle/>
          <a:p>
            <a:r>
              <a:rPr lang="en-US" dirty="0" smtClean="0"/>
              <a:t>National Aging Network </a:t>
            </a:r>
            <a:endParaRPr lang="en-US" dirty="0"/>
          </a:p>
        </p:txBody>
      </p:sp>
      <p:sp>
        <p:nvSpPr>
          <p:cNvPr id="3" name="Content Placeholder 2"/>
          <p:cNvSpPr>
            <a:spLocks noGrp="1"/>
          </p:cNvSpPr>
          <p:nvPr>
            <p:ph idx="1"/>
          </p:nvPr>
        </p:nvSpPr>
        <p:spPr>
          <a:xfrm>
            <a:off x="1066800" y="1361440"/>
            <a:ext cx="10058400" cy="4673600"/>
          </a:xfrm>
        </p:spPr>
        <p:txBody>
          <a:bodyPr>
            <a:noAutofit/>
          </a:bodyPr>
          <a:lstStyle/>
          <a:p>
            <a:r>
              <a:rPr lang="en-US" sz="2800" dirty="0"/>
              <a:t>The Administration on Aging (</a:t>
            </a:r>
            <a:r>
              <a:rPr lang="en-US" sz="2800" dirty="0" err="1"/>
              <a:t>AoA</a:t>
            </a:r>
            <a:r>
              <a:rPr lang="en-US" sz="2800" dirty="0"/>
              <a:t>) awards funds for nutrition and supportive home and community-based services to the 56 State Units on Aging (SUAs), 629 Area Agencies on Aging, 244 Tribal organizations, and 2 Native Hawaiian organizations. In addition, funds are awarded for disease prevention/health promotion services, elder rights programs (long-term care ombudsman program, legal services, and elder abuse prevention efforts), the National Family Caregiver Support Program (NFCSP) and the Native American Caregiver Support Program (NACSP).</a:t>
            </a:r>
            <a:endParaRPr lang="en-US" sz="2800" dirty="0"/>
          </a:p>
        </p:txBody>
      </p:sp>
    </p:spTree>
    <p:extLst>
      <p:ext uri="{BB962C8B-B14F-4D97-AF65-F5344CB8AC3E}">
        <p14:creationId xmlns:p14="http://schemas.microsoft.com/office/powerpoint/2010/main" val="204262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12800"/>
            <a:ext cx="10058400" cy="5222240"/>
          </a:xfrm>
        </p:spPr>
        <p:txBody>
          <a:bodyPr>
            <a:normAutofit/>
          </a:bodyPr>
          <a:lstStyle/>
          <a:p>
            <a:r>
              <a:rPr lang="en-US" sz="2400" dirty="0"/>
              <a:t>OAA funding for programs is allocated to each SUA based primarily on the number of persons 60 years of age and over (70 years of age and older for the NFCSP) in the state. Most states are divided into planning and service areas (PSAs), so that programs can be tailored to meet the specific needs of older persons residing in those areas. The SUA grants funds to the Area Agency on Aging (AAA) designated for each PSA. The AAA determines the needs of older persons in the PSA and works to address those needs through the funding of local services and through advocacy. The </a:t>
            </a:r>
            <a:r>
              <a:rPr lang="en-US" sz="2400" dirty="0" err="1"/>
              <a:t>AoA</a:t>
            </a:r>
            <a:r>
              <a:rPr lang="en-US" sz="2400" dirty="0"/>
              <a:t> grants funds directly to Federally Recognized Tribal Organizations based on the number of Tribal elders who are 60 years of age and older.  (See </a:t>
            </a:r>
            <a:r>
              <a:rPr lang="en-US" sz="2400" dirty="0">
                <a:hlinkClick r:id="rId2"/>
              </a:rPr>
              <a:t>funding allocations to States and Tribal Organizations</a:t>
            </a:r>
            <a:r>
              <a:rPr lang="en-US" sz="2400" dirty="0"/>
              <a:t>.</a:t>
            </a:r>
            <a:endParaRPr lang="en-US" sz="2400" dirty="0"/>
          </a:p>
        </p:txBody>
      </p:sp>
    </p:spTree>
    <p:extLst>
      <p:ext uri="{BB962C8B-B14F-4D97-AF65-F5344CB8AC3E}">
        <p14:creationId xmlns:p14="http://schemas.microsoft.com/office/powerpoint/2010/main" val="3950759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642594"/>
            <a:ext cx="11440160" cy="942363"/>
          </a:xfrm>
        </p:spPr>
        <p:txBody>
          <a:bodyPr>
            <a:normAutofit fontScale="90000"/>
          </a:bodyPr>
          <a:lstStyle/>
          <a:p>
            <a:pPr algn="ctr"/>
            <a:r>
              <a:rPr lang="en-US" dirty="0" smtClean="0"/>
              <a:t>Poverty Guidelines From </a:t>
            </a:r>
            <a:r>
              <a:rPr lang="en-US" dirty="0" err="1" smtClean="0"/>
              <a:t>AoA</a:t>
            </a:r>
            <a:r>
              <a:rPr lang="en-US" dirty="0" smtClean="0"/>
              <a:t>  </a:t>
            </a:r>
            <a:br>
              <a:rPr lang="en-US" dirty="0" smtClean="0"/>
            </a:br>
            <a:r>
              <a:rPr lang="en-US" sz="2200" dirty="0" smtClean="0"/>
              <a:t>(Source: Federal Register, Volume 80, Number 14, January 22 2015, pp. 3236-3237)</a:t>
            </a: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8421259"/>
              </p:ext>
            </p:extLst>
          </p:nvPr>
        </p:nvGraphicFramePr>
        <p:xfrm>
          <a:off x="1316486" y="1889759"/>
          <a:ext cx="9188956" cy="4145912"/>
        </p:xfrm>
        <a:graphic>
          <a:graphicData uri="http://schemas.openxmlformats.org/drawingml/2006/table">
            <a:tbl>
              <a:tblPr/>
              <a:tblGrid>
                <a:gridCol w="2297239"/>
                <a:gridCol w="2297239"/>
                <a:gridCol w="2297239"/>
                <a:gridCol w="2297239"/>
              </a:tblGrid>
              <a:tr h="881866">
                <a:tc>
                  <a:txBody>
                    <a:bodyPr/>
                    <a:lstStyle/>
                    <a:p>
                      <a:r>
                        <a:rPr lang="en-US" sz="1700" dirty="0"/>
                        <a:t>Persons in</a:t>
                      </a:r>
                      <a:br>
                        <a:rPr lang="en-US" sz="1700" dirty="0"/>
                      </a:br>
                      <a:r>
                        <a:rPr lang="en-US" sz="1700" dirty="0"/>
                        <a:t>Family or Household</a:t>
                      </a:r>
                    </a:p>
                  </a:txBody>
                  <a:tcPr marL="27156" marR="27156" marT="27156" marB="27156" anchor="ctr">
                    <a:lnL>
                      <a:noFill/>
                    </a:lnL>
                    <a:lnR>
                      <a:noFill/>
                    </a:lnR>
                    <a:lnT>
                      <a:noFill/>
                    </a:lnT>
                    <a:lnB>
                      <a:noFill/>
                    </a:lnB>
                    <a:solidFill>
                      <a:srgbClr val="FFFFFF"/>
                    </a:solidFill>
                  </a:tcPr>
                </a:tc>
                <a:tc>
                  <a:txBody>
                    <a:bodyPr/>
                    <a:lstStyle/>
                    <a:p>
                      <a:r>
                        <a:rPr lang="en-US" sz="1700" dirty="0"/>
                        <a:t>48 Contiguous </a:t>
                      </a:r>
                      <a:br>
                        <a:rPr lang="en-US" sz="1700" dirty="0"/>
                      </a:br>
                      <a:r>
                        <a:rPr lang="en-US" sz="1700" dirty="0"/>
                        <a:t>States and </a:t>
                      </a:r>
                      <a:br>
                        <a:rPr lang="en-US" sz="1700" dirty="0"/>
                      </a:br>
                      <a:r>
                        <a:rPr lang="en-US" sz="1700" dirty="0"/>
                        <a:t>DC</a:t>
                      </a:r>
                    </a:p>
                  </a:txBody>
                  <a:tcPr marL="27156" marR="27156" marT="27156" marB="27156" anchor="ctr">
                    <a:lnL>
                      <a:noFill/>
                    </a:lnL>
                    <a:lnR>
                      <a:noFill/>
                    </a:lnR>
                    <a:lnT>
                      <a:noFill/>
                    </a:lnT>
                    <a:lnB>
                      <a:noFill/>
                    </a:lnB>
                    <a:solidFill>
                      <a:srgbClr val="FFFFFF"/>
                    </a:solidFill>
                  </a:tcPr>
                </a:tc>
                <a:tc>
                  <a:txBody>
                    <a:bodyPr/>
                    <a:lstStyle/>
                    <a:p>
                      <a:r>
                        <a:rPr lang="en-US" sz="1700" dirty="0"/>
                        <a:t>Alaska</a:t>
                      </a:r>
                    </a:p>
                  </a:txBody>
                  <a:tcPr marL="27156" marR="27156" marT="27156" marB="27156" anchor="ctr">
                    <a:lnL>
                      <a:noFill/>
                    </a:lnL>
                    <a:lnR>
                      <a:noFill/>
                    </a:lnR>
                    <a:lnT>
                      <a:noFill/>
                    </a:lnT>
                    <a:lnB>
                      <a:noFill/>
                    </a:lnB>
                    <a:solidFill>
                      <a:srgbClr val="FFFFFF"/>
                    </a:solidFill>
                  </a:tcPr>
                </a:tc>
                <a:tc>
                  <a:txBody>
                    <a:bodyPr/>
                    <a:lstStyle/>
                    <a:p>
                      <a:r>
                        <a:rPr lang="en-US" sz="1700"/>
                        <a:t>Hawaii</a:t>
                      </a:r>
                    </a:p>
                  </a:txBody>
                  <a:tcPr marL="27156" marR="27156" marT="27156" marB="27156" anchor="ctr">
                    <a:lnL>
                      <a:noFill/>
                    </a:lnL>
                    <a:lnR>
                      <a:noFill/>
                    </a:lnR>
                    <a:lnT>
                      <a:noFill/>
                    </a:lnT>
                    <a:lnB>
                      <a:noFill/>
                    </a:lnB>
                    <a:solidFill>
                      <a:srgbClr val="FFFFFF"/>
                    </a:solidFill>
                  </a:tcPr>
                </a:tc>
              </a:tr>
              <a:tr h="332131">
                <a:tc>
                  <a:txBody>
                    <a:bodyPr/>
                    <a:lstStyle/>
                    <a:p>
                      <a:r>
                        <a:rPr lang="en-US" sz="1700"/>
                        <a:t>1</a:t>
                      </a:r>
                    </a:p>
                  </a:txBody>
                  <a:tcPr marL="27156" marR="27156" marT="27156" marB="27156" anchor="ctr">
                    <a:lnL>
                      <a:noFill/>
                    </a:lnL>
                    <a:lnR>
                      <a:noFill/>
                    </a:lnR>
                    <a:lnT>
                      <a:noFill/>
                    </a:lnT>
                    <a:lnB>
                      <a:noFill/>
                    </a:lnB>
                    <a:solidFill>
                      <a:srgbClr val="FFFFFF"/>
                    </a:solidFill>
                  </a:tcPr>
                </a:tc>
                <a:tc>
                  <a:txBody>
                    <a:bodyPr/>
                    <a:lstStyle/>
                    <a:p>
                      <a:pPr algn="ctr"/>
                      <a:r>
                        <a:rPr lang="en-US" sz="1700"/>
                        <a:t>$11,770</a:t>
                      </a:r>
                    </a:p>
                  </a:txBody>
                  <a:tcPr marL="27156" marR="27156" marT="27156" marB="27156" anchor="ctr">
                    <a:lnL>
                      <a:noFill/>
                    </a:lnL>
                    <a:lnR>
                      <a:noFill/>
                    </a:lnR>
                    <a:lnT>
                      <a:noFill/>
                    </a:lnT>
                    <a:lnB>
                      <a:noFill/>
                    </a:lnB>
                    <a:solidFill>
                      <a:srgbClr val="FFFFFF"/>
                    </a:solidFill>
                  </a:tcPr>
                </a:tc>
                <a:tc>
                  <a:txBody>
                    <a:bodyPr/>
                    <a:lstStyle/>
                    <a:p>
                      <a:pPr algn="ctr"/>
                      <a:r>
                        <a:rPr lang="en-US" sz="1700"/>
                        <a:t>$14,720</a:t>
                      </a:r>
                    </a:p>
                  </a:txBody>
                  <a:tcPr marL="27156" marR="27156" marT="27156" marB="27156" anchor="ctr">
                    <a:lnL>
                      <a:noFill/>
                    </a:lnL>
                    <a:lnR>
                      <a:noFill/>
                    </a:lnR>
                    <a:lnT>
                      <a:noFill/>
                    </a:lnT>
                    <a:lnB>
                      <a:noFill/>
                    </a:lnB>
                    <a:solidFill>
                      <a:srgbClr val="FFFFFF"/>
                    </a:solidFill>
                  </a:tcPr>
                </a:tc>
                <a:tc>
                  <a:txBody>
                    <a:bodyPr/>
                    <a:lstStyle/>
                    <a:p>
                      <a:pPr algn="ctr"/>
                      <a:r>
                        <a:rPr lang="en-US" sz="1700"/>
                        <a:t>$13,550</a:t>
                      </a:r>
                    </a:p>
                  </a:txBody>
                  <a:tcPr marL="27156" marR="27156" marT="27156" marB="27156" anchor="ctr">
                    <a:lnL>
                      <a:noFill/>
                    </a:lnL>
                    <a:lnR>
                      <a:noFill/>
                    </a:lnR>
                    <a:lnT>
                      <a:noFill/>
                    </a:lnT>
                    <a:lnB>
                      <a:noFill/>
                    </a:lnB>
                    <a:solidFill>
                      <a:srgbClr val="FFFFFF"/>
                    </a:solidFill>
                  </a:tcPr>
                </a:tc>
              </a:tr>
              <a:tr h="332131">
                <a:tc>
                  <a:txBody>
                    <a:bodyPr/>
                    <a:lstStyle/>
                    <a:p>
                      <a:r>
                        <a:rPr lang="en-US" sz="1700"/>
                        <a:t>2</a:t>
                      </a:r>
                    </a:p>
                  </a:txBody>
                  <a:tcPr marL="27156" marR="27156" marT="27156" marB="27156" anchor="ctr">
                    <a:lnL>
                      <a:noFill/>
                    </a:lnL>
                    <a:lnR>
                      <a:noFill/>
                    </a:lnR>
                    <a:lnT>
                      <a:noFill/>
                    </a:lnT>
                    <a:lnB>
                      <a:noFill/>
                    </a:lnB>
                    <a:solidFill>
                      <a:srgbClr val="FFFFFF"/>
                    </a:solidFill>
                  </a:tcPr>
                </a:tc>
                <a:tc>
                  <a:txBody>
                    <a:bodyPr/>
                    <a:lstStyle/>
                    <a:p>
                      <a:pPr algn="ctr"/>
                      <a:r>
                        <a:rPr lang="en-US" sz="1700"/>
                        <a:t>15,930</a:t>
                      </a:r>
                    </a:p>
                  </a:txBody>
                  <a:tcPr marL="27156" marR="27156" marT="27156" marB="27156" anchor="ctr">
                    <a:lnL>
                      <a:noFill/>
                    </a:lnL>
                    <a:lnR>
                      <a:noFill/>
                    </a:lnR>
                    <a:lnT>
                      <a:noFill/>
                    </a:lnT>
                    <a:lnB>
                      <a:noFill/>
                    </a:lnB>
                    <a:solidFill>
                      <a:srgbClr val="FFFFFF"/>
                    </a:solidFill>
                  </a:tcPr>
                </a:tc>
                <a:tc>
                  <a:txBody>
                    <a:bodyPr/>
                    <a:lstStyle/>
                    <a:p>
                      <a:pPr algn="ctr"/>
                      <a:r>
                        <a:rPr lang="en-US" sz="1700"/>
                        <a:t>19,920</a:t>
                      </a:r>
                    </a:p>
                  </a:txBody>
                  <a:tcPr marL="27156" marR="27156" marT="27156" marB="27156" anchor="ctr">
                    <a:lnL>
                      <a:noFill/>
                    </a:lnL>
                    <a:lnR>
                      <a:noFill/>
                    </a:lnR>
                    <a:lnT>
                      <a:noFill/>
                    </a:lnT>
                    <a:lnB>
                      <a:noFill/>
                    </a:lnB>
                    <a:solidFill>
                      <a:srgbClr val="FFFFFF"/>
                    </a:solidFill>
                  </a:tcPr>
                </a:tc>
                <a:tc>
                  <a:txBody>
                    <a:bodyPr/>
                    <a:lstStyle/>
                    <a:p>
                      <a:pPr algn="ctr"/>
                      <a:r>
                        <a:rPr lang="en-US" sz="1700"/>
                        <a:t>18,330</a:t>
                      </a:r>
                    </a:p>
                  </a:txBody>
                  <a:tcPr marL="27156" marR="27156" marT="27156" marB="27156" anchor="ctr">
                    <a:lnL>
                      <a:noFill/>
                    </a:lnL>
                    <a:lnR>
                      <a:noFill/>
                    </a:lnR>
                    <a:lnT>
                      <a:noFill/>
                    </a:lnT>
                    <a:lnB>
                      <a:noFill/>
                    </a:lnB>
                    <a:solidFill>
                      <a:srgbClr val="FFFFFF"/>
                    </a:solidFill>
                  </a:tcPr>
                </a:tc>
              </a:tr>
              <a:tr h="332131">
                <a:tc>
                  <a:txBody>
                    <a:bodyPr/>
                    <a:lstStyle/>
                    <a:p>
                      <a:r>
                        <a:rPr lang="en-US" sz="1700"/>
                        <a:t>3</a:t>
                      </a:r>
                    </a:p>
                  </a:txBody>
                  <a:tcPr marL="27156" marR="27156" marT="27156" marB="27156" anchor="ctr">
                    <a:lnL>
                      <a:noFill/>
                    </a:lnL>
                    <a:lnR>
                      <a:noFill/>
                    </a:lnR>
                    <a:lnT>
                      <a:noFill/>
                    </a:lnT>
                    <a:lnB>
                      <a:noFill/>
                    </a:lnB>
                    <a:solidFill>
                      <a:srgbClr val="FFFFFF"/>
                    </a:solidFill>
                  </a:tcPr>
                </a:tc>
                <a:tc>
                  <a:txBody>
                    <a:bodyPr/>
                    <a:lstStyle/>
                    <a:p>
                      <a:pPr algn="ctr"/>
                      <a:r>
                        <a:rPr lang="en-US" sz="1700"/>
                        <a:t>20,090</a:t>
                      </a:r>
                    </a:p>
                  </a:txBody>
                  <a:tcPr marL="27156" marR="27156" marT="27156" marB="27156" anchor="ctr">
                    <a:lnL>
                      <a:noFill/>
                    </a:lnL>
                    <a:lnR>
                      <a:noFill/>
                    </a:lnR>
                    <a:lnT>
                      <a:noFill/>
                    </a:lnT>
                    <a:lnB>
                      <a:noFill/>
                    </a:lnB>
                    <a:solidFill>
                      <a:srgbClr val="FFFFFF"/>
                    </a:solidFill>
                  </a:tcPr>
                </a:tc>
                <a:tc>
                  <a:txBody>
                    <a:bodyPr/>
                    <a:lstStyle/>
                    <a:p>
                      <a:pPr algn="ctr"/>
                      <a:r>
                        <a:rPr lang="en-US" sz="1700"/>
                        <a:t>25,120</a:t>
                      </a:r>
                    </a:p>
                  </a:txBody>
                  <a:tcPr marL="27156" marR="27156" marT="27156" marB="27156" anchor="ctr">
                    <a:lnL>
                      <a:noFill/>
                    </a:lnL>
                    <a:lnR>
                      <a:noFill/>
                    </a:lnR>
                    <a:lnT>
                      <a:noFill/>
                    </a:lnT>
                    <a:lnB>
                      <a:noFill/>
                    </a:lnB>
                    <a:solidFill>
                      <a:srgbClr val="FFFFFF"/>
                    </a:solidFill>
                  </a:tcPr>
                </a:tc>
                <a:tc>
                  <a:txBody>
                    <a:bodyPr/>
                    <a:lstStyle/>
                    <a:p>
                      <a:pPr algn="ctr"/>
                      <a:r>
                        <a:rPr lang="en-US" sz="1700"/>
                        <a:t>23,110</a:t>
                      </a:r>
                    </a:p>
                  </a:txBody>
                  <a:tcPr marL="27156" marR="27156" marT="27156" marB="27156" anchor="ctr">
                    <a:lnL>
                      <a:noFill/>
                    </a:lnL>
                    <a:lnR>
                      <a:noFill/>
                    </a:lnR>
                    <a:lnT>
                      <a:noFill/>
                    </a:lnT>
                    <a:lnB>
                      <a:noFill/>
                    </a:lnB>
                    <a:solidFill>
                      <a:srgbClr val="FFFFFF"/>
                    </a:solidFill>
                  </a:tcPr>
                </a:tc>
              </a:tr>
              <a:tr h="332131">
                <a:tc>
                  <a:txBody>
                    <a:bodyPr/>
                    <a:lstStyle/>
                    <a:p>
                      <a:r>
                        <a:rPr lang="en-US" sz="1700"/>
                        <a:t>4</a:t>
                      </a:r>
                    </a:p>
                  </a:txBody>
                  <a:tcPr marL="27156" marR="27156" marT="27156" marB="27156" anchor="ctr">
                    <a:lnL>
                      <a:noFill/>
                    </a:lnL>
                    <a:lnR>
                      <a:noFill/>
                    </a:lnR>
                    <a:lnT>
                      <a:noFill/>
                    </a:lnT>
                    <a:lnB>
                      <a:noFill/>
                    </a:lnB>
                    <a:solidFill>
                      <a:srgbClr val="FFFFFF"/>
                    </a:solidFill>
                  </a:tcPr>
                </a:tc>
                <a:tc>
                  <a:txBody>
                    <a:bodyPr/>
                    <a:lstStyle/>
                    <a:p>
                      <a:pPr algn="ctr"/>
                      <a:r>
                        <a:rPr lang="en-US" sz="1700"/>
                        <a:t>24,250</a:t>
                      </a:r>
                    </a:p>
                  </a:txBody>
                  <a:tcPr marL="27156" marR="27156" marT="27156" marB="27156" anchor="ctr">
                    <a:lnL>
                      <a:noFill/>
                    </a:lnL>
                    <a:lnR>
                      <a:noFill/>
                    </a:lnR>
                    <a:lnT>
                      <a:noFill/>
                    </a:lnT>
                    <a:lnB>
                      <a:noFill/>
                    </a:lnB>
                    <a:solidFill>
                      <a:srgbClr val="FFFFFF"/>
                    </a:solidFill>
                  </a:tcPr>
                </a:tc>
                <a:tc>
                  <a:txBody>
                    <a:bodyPr/>
                    <a:lstStyle/>
                    <a:p>
                      <a:pPr algn="ctr"/>
                      <a:r>
                        <a:rPr lang="en-US" sz="1700"/>
                        <a:t>30,320</a:t>
                      </a:r>
                    </a:p>
                  </a:txBody>
                  <a:tcPr marL="27156" marR="27156" marT="27156" marB="27156" anchor="ctr">
                    <a:lnL>
                      <a:noFill/>
                    </a:lnL>
                    <a:lnR>
                      <a:noFill/>
                    </a:lnR>
                    <a:lnT>
                      <a:noFill/>
                    </a:lnT>
                    <a:lnB>
                      <a:noFill/>
                    </a:lnB>
                    <a:solidFill>
                      <a:srgbClr val="FFFFFF"/>
                    </a:solidFill>
                  </a:tcPr>
                </a:tc>
                <a:tc>
                  <a:txBody>
                    <a:bodyPr/>
                    <a:lstStyle/>
                    <a:p>
                      <a:pPr algn="ctr"/>
                      <a:r>
                        <a:rPr lang="en-US" sz="1700"/>
                        <a:t>27,890</a:t>
                      </a:r>
                    </a:p>
                  </a:txBody>
                  <a:tcPr marL="27156" marR="27156" marT="27156" marB="27156" anchor="ctr">
                    <a:lnL>
                      <a:noFill/>
                    </a:lnL>
                    <a:lnR>
                      <a:noFill/>
                    </a:lnR>
                    <a:lnT>
                      <a:noFill/>
                    </a:lnT>
                    <a:lnB>
                      <a:noFill/>
                    </a:lnB>
                    <a:solidFill>
                      <a:srgbClr val="FFFFFF"/>
                    </a:solidFill>
                  </a:tcPr>
                </a:tc>
              </a:tr>
              <a:tr h="332131">
                <a:tc>
                  <a:txBody>
                    <a:bodyPr/>
                    <a:lstStyle/>
                    <a:p>
                      <a:r>
                        <a:rPr lang="en-US" sz="1700"/>
                        <a:t>5</a:t>
                      </a:r>
                    </a:p>
                  </a:txBody>
                  <a:tcPr marL="27156" marR="27156" marT="27156" marB="27156" anchor="ctr">
                    <a:lnL>
                      <a:noFill/>
                    </a:lnL>
                    <a:lnR>
                      <a:noFill/>
                    </a:lnR>
                    <a:lnT>
                      <a:noFill/>
                    </a:lnT>
                    <a:lnB>
                      <a:noFill/>
                    </a:lnB>
                    <a:solidFill>
                      <a:srgbClr val="FFFFFF"/>
                    </a:solidFill>
                  </a:tcPr>
                </a:tc>
                <a:tc>
                  <a:txBody>
                    <a:bodyPr/>
                    <a:lstStyle/>
                    <a:p>
                      <a:pPr algn="ctr"/>
                      <a:r>
                        <a:rPr lang="en-US" sz="1700"/>
                        <a:t>28,410</a:t>
                      </a:r>
                    </a:p>
                  </a:txBody>
                  <a:tcPr marL="27156" marR="27156" marT="27156" marB="27156" anchor="ctr">
                    <a:lnL>
                      <a:noFill/>
                    </a:lnL>
                    <a:lnR>
                      <a:noFill/>
                    </a:lnR>
                    <a:lnT>
                      <a:noFill/>
                    </a:lnT>
                    <a:lnB>
                      <a:noFill/>
                    </a:lnB>
                    <a:solidFill>
                      <a:srgbClr val="FFFFFF"/>
                    </a:solidFill>
                  </a:tcPr>
                </a:tc>
                <a:tc>
                  <a:txBody>
                    <a:bodyPr/>
                    <a:lstStyle/>
                    <a:p>
                      <a:pPr algn="ctr"/>
                      <a:r>
                        <a:rPr lang="en-US" sz="1700"/>
                        <a:t>35,520</a:t>
                      </a:r>
                    </a:p>
                  </a:txBody>
                  <a:tcPr marL="27156" marR="27156" marT="27156" marB="27156" anchor="ctr">
                    <a:lnL>
                      <a:noFill/>
                    </a:lnL>
                    <a:lnR>
                      <a:noFill/>
                    </a:lnR>
                    <a:lnT>
                      <a:noFill/>
                    </a:lnT>
                    <a:lnB>
                      <a:noFill/>
                    </a:lnB>
                    <a:solidFill>
                      <a:srgbClr val="FFFFFF"/>
                    </a:solidFill>
                  </a:tcPr>
                </a:tc>
                <a:tc>
                  <a:txBody>
                    <a:bodyPr/>
                    <a:lstStyle/>
                    <a:p>
                      <a:pPr algn="ctr"/>
                      <a:r>
                        <a:rPr lang="en-US" sz="1700"/>
                        <a:t>32,670</a:t>
                      </a:r>
                    </a:p>
                  </a:txBody>
                  <a:tcPr marL="27156" marR="27156" marT="27156" marB="27156" anchor="ctr">
                    <a:lnL>
                      <a:noFill/>
                    </a:lnL>
                    <a:lnR>
                      <a:noFill/>
                    </a:lnR>
                    <a:lnT>
                      <a:noFill/>
                    </a:lnT>
                    <a:lnB>
                      <a:noFill/>
                    </a:lnB>
                    <a:solidFill>
                      <a:srgbClr val="FFFFFF"/>
                    </a:solidFill>
                  </a:tcPr>
                </a:tc>
              </a:tr>
              <a:tr h="332131">
                <a:tc>
                  <a:txBody>
                    <a:bodyPr/>
                    <a:lstStyle/>
                    <a:p>
                      <a:r>
                        <a:rPr lang="en-US" sz="1700"/>
                        <a:t>6</a:t>
                      </a:r>
                    </a:p>
                  </a:txBody>
                  <a:tcPr marL="27156" marR="27156" marT="27156" marB="27156" anchor="ctr">
                    <a:lnL>
                      <a:noFill/>
                    </a:lnL>
                    <a:lnR>
                      <a:noFill/>
                    </a:lnR>
                    <a:lnT>
                      <a:noFill/>
                    </a:lnT>
                    <a:lnB>
                      <a:noFill/>
                    </a:lnB>
                    <a:solidFill>
                      <a:srgbClr val="FFFFFF"/>
                    </a:solidFill>
                  </a:tcPr>
                </a:tc>
                <a:tc>
                  <a:txBody>
                    <a:bodyPr/>
                    <a:lstStyle/>
                    <a:p>
                      <a:pPr algn="ctr"/>
                      <a:r>
                        <a:rPr lang="en-US" sz="1700"/>
                        <a:t>32,570</a:t>
                      </a:r>
                    </a:p>
                  </a:txBody>
                  <a:tcPr marL="27156" marR="27156" marT="27156" marB="27156" anchor="ctr">
                    <a:lnL>
                      <a:noFill/>
                    </a:lnL>
                    <a:lnR>
                      <a:noFill/>
                    </a:lnR>
                    <a:lnT>
                      <a:noFill/>
                    </a:lnT>
                    <a:lnB>
                      <a:noFill/>
                    </a:lnB>
                    <a:solidFill>
                      <a:srgbClr val="FFFFFF"/>
                    </a:solidFill>
                  </a:tcPr>
                </a:tc>
                <a:tc>
                  <a:txBody>
                    <a:bodyPr/>
                    <a:lstStyle/>
                    <a:p>
                      <a:pPr algn="ctr"/>
                      <a:r>
                        <a:rPr lang="en-US" sz="1700"/>
                        <a:t>40,720</a:t>
                      </a:r>
                    </a:p>
                  </a:txBody>
                  <a:tcPr marL="27156" marR="27156" marT="27156" marB="27156" anchor="ctr">
                    <a:lnL>
                      <a:noFill/>
                    </a:lnL>
                    <a:lnR>
                      <a:noFill/>
                    </a:lnR>
                    <a:lnT>
                      <a:noFill/>
                    </a:lnT>
                    <a:lnB>
                      <a:noFill/>
                    </a:lnB>
                    <a:solidFill>
                      <a:srgbClr val="FFFFFF"/>
                    </a:solidFill>
                  </a:tcPr>
                </a:tc>
                <a:tc>
                  <a:txBody>
                    <a:bodyPr/>
                    <a:lstStyle/>
                    <a:p>
                      <a:pPr algn="ctr"/>
                      <a:r>
                        <a:rPr lang="en-US" sz="1700"/>
                        <a:t>37,450</a:t>
                      </a:r>
                    </a:p>
                  </a:txBody>
                  <a:tcPr marL="27156" marR="27156" marT="27156" marB="27156" anchor="ctr">
                    <a:lnL>
                      <a:noFill/>
                    </a:lnL>
                    <a:lnR>
                      <a:noFill/>
                    </a:lnR>
                    <a:lnT>
                      <a:noFill/>
                    </a:lnT>
                    <a:lnB>
                      <a:noFill/>
                    </a:lnB>
                    <a:solidFill>
                      <a:srgbClr val="FFFFFF"/>
                    </a:solidFill>
                  </a:tcPr>
                </a:tc>
              </a:tr>
              <a:tr h="332131">
                <a:tc>
                  <a:txBody>
                    <a:bodyPr/>
                    <a:lstStyle/>
                    <a:p>
                      <a:r>
                        <a:rPr lang="en-US" sz="1700"/>
                        <a:t>7</a:t>
                      </a:r>
                    </a:p>
                  </a:txBody>
                  <a:tcPr marL="27156" marR="27156" marT="27156" marB="27156" anchor="ctr">
                    <a:lnL>
                      <a:noFill/>
                    </a:lnL>
                    <a:lnR>
                      <a:noFill/>
                    </a:lnR>
                    <a:lnT>
                      <a:noFill/>
                    </a:lnT>
                    <a:lnB>
                      <a:noFill/>
                    </a:lnB>
                    <a:solidFill>
                      <a:srgbClr val="FFFFFF"/>
                    </a:solidFill>
                  </a:tcPr>
                </a:tc>
                <a:tc>
                  <a:txBody>
                    <a:bodyPr/>
                    <a:lstStyle/>
                    <a:p>
                      <a:pPr algn="ctr"/>
                      <a:r>
                        <a:rPr lang="en-US" sz="1700"/>
                        <a:t>36,730</a:t>
                      </a:r>
                    </a:p>
                  </a:txBody>
                  <a:tcPr marL="27156" marR="27156" marT="27156" marB="27156" anchor="ctr">
                    <a:lnL>
                      <a:noFill/>
                    </a:lnL>
                    <a:lnR>
                      <a:noFill/>
                    </a:lnR>
                    <a:lnT>
                      <a:noFill/>
                    </a:lnT>
                    <a:lnB>
                      <a:noFill/>
                    </a:lnB>
                    <a:solidFill>
                      <a:srgbClr val="FFFFFF"/>
                    </a:solidFill>
                  </a:tcPr>
                </a:tc>
                <a:tc>
                  <a:txBody>
                    <a:bodyPr/>
                    <a:lstStyle/>
                    <a:p>
                      <a:pPr algn="ctr"/>
                      <a:r>
                        <a:rPr lang="en-US" sz="1700"/>
                        <a:t>45,920</a:t>
                      </a:r>
                    </a:p>
                  </a:txBody>
                  <a:tcPr marL="27156" marR="27156" marT="27156" marB="27156" anchor="ctr">
                    <a:lnL>
                      <a:noFill/>
                    </a:lnL>
                    <a:lnR>
                      <a:noFill/>
                    </a:lnR>
                    <a:lnT>
                      <a:noFill/>
                    </a:lnT>
                    <a:lnB>
                      <a:noFill/>
                    </a:lnB>
                    <a:solidFill>
                      <a:srgbClr val="FFFFFF"/>
                    </a:solidFill>
                  </a:tcPr>
                </a:tc>
                <a:tc>
                  <a:txBody>
                    <a:bodyPr/>
                    <a:lstStyle/>
                    <a:p>
                      <a:pPr algn="ctr"/>
                      <a:r>
                        <a:rPr lang="en-US" sz="1700"/>
                        <a:t>42,230</a:t>
                      </a:r>
                    </a:p>
                  </a:txBody>
                  <a:tcPr marL="27156" marR="27156" marT="27156" marB="27156" anchor="ctr">
                    <a:lnL>
                      <a:noFill/>
                    </a:lnL>
                    <a:lnR>
                      <a:noFill/>
                    </a:lnR>
                    <a:lnT>
                      <a:noFill/>
                    </a:lnT>
                    <a:lnB>
                      <a:noFill/>
                    </a:lnB>
                    <a:solidFill>
                      <a:srgbClr val="FFFFFF"/>
                    </a:solidFill>
                  </a:tcPr>
                </a:tc>
              </a:tr>
              <a:tr h="332131">
                <a:tc>
                  <a:txBody>
                    <a:bodyPr/>
                    <a:lstStyle/>
                    <a:p>
                      <a:r>
                        <a:rPr lang="en-US" sz="1700"/>
                        <a:t>8</a:t>
                      </a:r>
                    </a:p>
                  </a:txBody>
                  <a:tcPr marL="27156" marR="27156" marT="27156" marB="27156" anchor="ctr">
                    <a:lnL>
                      <a:noFill/>
                    </a:lnL>
                    <a:lnR>
                      <a:noFill/>
                    </a:lnR>
                    <a:lnT>
                      <a:noFill/>
                    </a:lnT>
                    <a:lnB>
                      <a:noFill/>
                    </a:lnB>
                    <a:solidFill>
                      <a:srgbClr val="FFFFFF"/>
                    </a:solidFill>
                  </a:tcPr>
                </a:tc>
                <a:tc>
                  <a:txBody>
                    <a:bodyPr/>
                    <a:lstStyle/>
                    <a:p>
                      <a:pPr algn="ctr"/>
                      <a:r>
                        <a:rPr lang="en-US" sz="1700"/>
                        <a:t>40,890</a:t>
                      </a:r>
                    </a:p>
                  </a:txBody>
                  <a:tcPr marL="27156" marR="27156" marT="27156" marB="27156" anchor="ctr">
                    <a:lnL>
                      <a:noFill/>
                    </a:lnL>
                    <a:lnR>
                      <a:noFill/>
                    </a:lnR>
                    <a:lnT>
                      <a:noFill/>
                    </a:lnT>
                    <a:lnB>
                      <a:noFill/>
                    </a:lnB>
                    <a:solidFill>
                      <a:srgbClr val="FFFFFF"/>
                    </a:solidFill>
                  </a:tcPr>
                </a:tc>
                <a:tc>
                  <a:txBody>
                    <a:bodyPr/>
                    <a:lstStyle/>
                    <a:p>
                      <a:pPr algn="ctr"/>
                      <a:r>
                        <a:rPr lang="en-US" sz="1700"/>
                        <a:t>51,120</a:t>
                      </a:r>
                    </a:p>
                  </a:txBody>
                  <a:tcPr marL="27156" marR="27156" marT="27156" marB="27156" anchor="ctr">
                    <a:lnL>
                      <a:noFill/>
                    </a:lnL>
                    <a:lnR>
                      <a:noFill/>
                    </a:lnR>
                    <a:lnT>
                      <a:noFill/>
                    </a:lnT>
                    <a:lnB>
                      <a:noFill/>
                    </a:lnB>
                    <a:solidFill>
                      <a:srgbClr val="FFFFFF"/>
                    </a:solidFill>
                  </a:tcPr>
                </a:tc>
                <a:tc>
                  <a:txBody>
                    <a:bodyPr/>
                    <a:lstStyle/>
                    <a:p>
                      <a:pPr algn="ctr"/>
                      <a:r>
                        <a:rPr lang="en-US" sz="1700"/>
                        <a:t>47,010</a:t>
                      </a:r>
                    </a:p>
                  </a:txBody>
                  <a:tcPr marL="27156" marR="27156" marT="27156" marB="27156" anchor="ctr">
                    <a:lnL>
                      <a:noFill/>
                    </a:lnL>
                    <a:lnR>
                      <a:noFill/>
                    </a:lnR>
                    <a:lnT>
                      <a:noFill/>
                    </a:lnT>
                    <a:lnB>
                      <a:noFill/>
                    </a:lnB>
                    <a:solidFill>
                      <a:srgbClr val="FFFFFF"/>
                    </a:solidFill>
                  </a:tcPr>
                </a:tc>
              </a:tr>
              <a:tr h="606998">
                <a:tc>
                  <a:txBody>
                    <a:bodyPr/>
                    <a:lstStyle/>
                    <a:p>
                      <a:r>
                        <a:rPr lang="en-US" sz="1700"/>
                        <a:t>For each additional </a:t>
                      </a:r>
                      <a:br>
                        <a:rPr lang="en-US" sz="1700"/>
                      </a:br>
                      <a:r>
                        <a:rPr lang="en-US" sz="1700"/>
                        <a:t>person, add</a:t>
                      </a:r>
                    </a:p>
                  </a:txBody>
                  <a:tcPr marL="27156" marR="27156" marT="27156" marB="27156" anchor="ctr">
                    <a:lnL>
                      <a:noFill/>
                    </a:lnL>
                    <a:lnR>
                      <a:noFill/>
                    </a:lnR>
                    <a:lnT>
                      <a:noFill/>
                    </a:lnT>
                    <a:lnB>
                      <a:noFill/>
                    </a:lnB>
                    <a:solidFill>
                      <a:srgbClr val="FFFFFF"/>
                    </a:solidFill>
                  </a:tcPr>
                </a:tc>
                <a:tc>
                  <a:txBody>
                    <a:bodyPr/>
                    <a:lstStyle/>
                    <a:p>
                      <a:pPr algn="ctr"/>
                      <a:r>
                        <a:rPr lang="en-US" sz="1700"/>
                        <a:t>4,160</a:t>
                      </a:r>
                    </a:p>
                  </a:txBody>
                  <a:tcPr marL="27156" marR="27156" marT="27156" marB="27156" anchor="ctr">
                    <a:lnL>
                      <a:noFill/>
                    </a:lnL>
                    <a:lnR>
                      <a:noFill/>
                    </a:lnR>
                    <a:lnT>
                      <a:noFill/>
                    </a:lnT>
                    <a:lnB>
                      <a:noFill/>
                    </a:lnB>
                    <a:solidFill>
                      <a:srgbClr val="FFFFFF"/>
                    </a:solidFill>
                  </a:tcPr>
                </a:tc>
                <a:tc>
                  <a:txBody>
                    <a:bodyPr/>
                    <a:lstStyle/>
                    <a:p>
                      <a:pPr algn="ctr"/>
                      <a:r>
                        <a:rPr lang="en-US" sz="1700" dirty="0"/>
                        <a:t>5,200</a:t>
                      </a:r>
                    </a:p>
                  </a:txBody>
                  <a:tcPr marL="27156" marR="27156" marT="27156" marB="27156" anchor="ctr">
                    <a:lnL>
                      <a:noFill/>
                    </a:lnL>
                    <a:lnR>
                      <a:noFill/>
                    </a:lnR>
                    <a:lnT>
                      <a:noFill/>
                    </a:lnT>
                    <a:lnB>
                      <a:noFill/>
                    </a:lnB>
                    <a:solidFill>
                      <a:srgbClr val="FFFFFF"/>
                    </a:solidFill>
                  </a:tcPr>
                </a:tc>
                <a:tc>
                  <a:txBody>
                    <a:bodyPr/>
                    <a:lstStyle/>
                    <a:p>
                      <a:pPr algn="ctr"/>
                      <a:r>
                        <a:rPr lang="en-US" sz="1700" dirty="0"/>
                        <a:t>4,780</a:t>
                      </a:r>
                    </a:p>
                  </a:txBody>
                  <a:tcPr marL="27156" marR="27156" marT="27156" marB="27156"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528178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642594"/>
            <a:ext cx="11297920" cy="698526"/>
          </a:xfrm>
        </p:spPr>
        <p:txBody>
          <a:bodyPr>
            <a:normAutofit/>
          </a:bodyPr>
          <a:lstStyle/>
          <a:p>
            <a:pPr algn="ctr"/>
            <a:r>
              <a:rPr lang="en-US" sz="4000" dirty="0" smtClean="0"/>
              <a:t>Oklahoma Association of Areas on Aging </a:t>
            </a:r>
            <a:endParaRPr lang="en-US" sz="4000" dirty="0"/>
          </a:p>
        </p:txBody>
      </p:sp>
      <p:pic>
        <p:nvPicPr>
          <p:cNvPr id="5122" name="Picture 2" descr="Image result for aging network images oklahom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109963"/>
            <a:ext cx="10058400" cy="315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2012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Image result for aging network images oklahom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7680" y="386080"/>
            <a:ext cx="11176000" cy="6055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384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Image result for aging network images oklahom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6080" y="365760"/>
            <a:ext cx="113792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48427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113</TotalTime>
  <Words>379</Words>
  <Application>Microsoft Office PowerPoint</Application>
  <PresentationFormat>Widescreen</PresentationFormat>
  <Paragraphs>59</Paragraphs>
  <Slides>13</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Garamond</vt:lpstr>
      <vt:lpstr>Savon</vt:lpstr>
      <vt:lpstr>Aging Network </vt:lpstr>
      <vt:lpstr>Aging Network Video (Double click to play video) </vt:lpstr>
      <vt:lpstr>PowerPoint Presentation</vt:lpstr>
      <vt:lpstr>National Aging Network </vt:lpstr>
      <vt:lpstr>PowerPoint Presentation</vt:lpstr>
      <vt:lpstr>Poverty Guidelines From AoA   (Source: Federal Register, Volume 80, Number 14, January 22 2015, pp. 3236-3237)</vt:lpstr>
      <vt:lpstr>Oklahoma Association of Areas on Aging </vt:lpstr>
      <vt:lpstr>PowerPoint Presentation</vt:lpstr>
      <vt:lpstr>PowerPoint Presentation</vt:lpstr>
      <vt:lpstr>PowerPoint Presentation</vt:lpstr>
      <vt:lpstr>OK Aging Network </vt:lpstr>
      <vt:lpstr>PowerPoint Presentation</vt:lpstr>
      <vt:lpstr>Resources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Aging Network</dc:title>
  <dc:creator>Kristina Brown</dc:creator>
  <cp:lastModifiedBy>Kristina Brown</cp:lastModifiedBy>
  <cp:revision>9</cp:revision>
  <dcterms:created xsi:type="dcterms:W3CDTF">2016-10-05T16:33:51Z</dcterms:created>
  <dcterms:modified xsi:type="dcterms:W3CDTF">2016-10-05T18:26:57Z</dcterms:modified>
</cp:coreProperties>
</file>