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57" r:id="rId3"/>
    <p:sldId id="278" r:id="rId4"/>
    <p:sldId id="281" r:id="rId5"/>
    <p:sldId id="258" r:id="rId6"/>
    <p:sldId id="284" r:id="rId7"/>
    <p:sldId id="277" r:id="rId8"/>
    <p:sldId id="259" r:id="rId9"/>
    <p:sldId id="262" r:id="rId10"/>
    <p:sldId id="260" r:id="rId11"/>
    <p:sldId id="263" r:id="rId12"/>
    <p:sldId id="265" r:id="rId13"/>
    <p:sldId id="271" r:id="rId14"/>
    <p:sldId id="272" r:id="rId15"/>
    <p:sldId id="273" r:id="rId16"/>
    <p:sldId id="274" r:id="rId17"/>
    <p:sldId id="275" r:id="rId18"/>
    <p:sldId id="276" r:id="rId19"/>
    <p:sldId id="266" r:id="rId20"/>
    <p:sldId id="267" r:id="rId21"/>
    <p:sldId id="268" r:id="rId22"/>
    <p:sldId id="269" r:id="rId23"/>
    <p:sldId id="270"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33" autoAdjust="0"/>
  </p:normalViewPr>
  <p:slideViewPr>
    <p:cSldViewPr>
      <p:cViewPr varScale="1">
        <p:scale>
          <a:sx n="72" d="100"/>
          <a:sy n="72" d="100"/>
        </p:scale>
        <p:origin x="-10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18366E-D3C2-4500-AF6D-594FED6D1B44}" type="datetimeFigureOut">
              <a:rPr lang="en-US" smtClean="0"/>
              <a:t>9/11/2017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640C10-8ED8-406D-8054-8C36552D8874}" type="slidenum">
              <a:rPr lang="en-US" smtClean="0"/>
              <a:t>‹#›</a:t>
            </a:fld>
            <a:endParaRPr lang="en-US"/>
          </a:p>
        </p:txBody>
      </p:sp>
    </p:spTree>
    <p:extLst>
      <p:ext uri="{BB962C8B-B14F-4D97-AF65-F5344CB8AC3E}">
        <p14:creationId xmlns:p14="http://schemas.microsoft.com/office/powerpoint/2010/main" val="2652988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F79EE-943C-4DB7-A8B5-B7D4C911CC88}" type="datetimeFigureOut">
              <a:rPr lang="en-US" smtClean="0"/>
              <a:t>9/11/2017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4DD68-189B-4816-8D01-D8F95A66B070}" type="slidenum">
              <a:rPr lang="en-US" smtClean="0"/>
              <a:t>‹#›</a:t>
            </a:fld>
            <a:endParaRPr lang="en-US" dirty="0"/>
          </a:p>
        </p:txBody>
      </p:sp>
    </p:spTree>
    <p:extLst>
      <p:ext uri="{BB962C8B-B14F-4D97-AF65-F5344CB8AC3E}">
        <p14:creationId xmlns:p14="http://schemas.microsoft.com/office/powerpoint/2010/main" val="65627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a:t>
            </a:fld>
            <a:endParaRPr lang="en-US" dirty="0"/>
          </a:p>
        </p:txBody>
      </p:sp>
    </p:spTree>
    <p:extLst>
      <p:ext uri="{BB962C8B-B14F-4D97-AF65-F5344CB8AC3E}">
        <p14:creationId xmlns:p14="http://schemas.microsoft.com/office/powerpoint/2010/main" val="25506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information needed</a:t>
            </a:r>
            <a:r>
              <a:rPr lang="en-US" baseline="0" dirty="0" smtClean="0"/>
              <a:t> to be completed on pages </a:t>
            </a:r>
            <a:r>
              <a:rPr lang="en-US" baseline="0" dirty="0" smtClean="0"/>
              <a:t>18 -22 </a:t>
            </a:r>
            <a:r>
              <a:rPr lang="en-US" baseline="0" dirty="0" smtClean="0"/>
              <a:t>on user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Eligibility Category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Income Below Poverty *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Lives in Rural Area *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Participant name (Last, First, middle)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Date of Birth (DOB) *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Age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Race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Ethnicity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Lives </a:t>
            </a:r>
            <a:r>
              <a:rPr lang="en-US" sz="1200" b="0" i="1" kern="1200" dirty="0" smtClean="0">
                <a:solidFill>
                  <a:schemeClr val="tx1"/>
                </a:solidFill>
                <a:effectLst/>
                <a:latin typeface="+mn-lt"/>
                <a:ea typeface="+mn-ea"/>
                <a:cs typeface="+mn-cs"/>
              </a:rPr>
              <a:t>With</a:t>
            </a:r>
            <a:r>
              <a:rPr lang="en-US" sz="1200" b="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a:t>
            </a:r>
            <a:r>
              <a:rPr lang="en-US" sz="1200" b="0" kern="1200" baseline="0" dirty="0" smtClean="0">
                <a:solidFill>
                  <a:schemeClr val="tx1"/>
                </a:solidFill>
                <a:effectLst/>
                <a:latin typeface="+mn-lt"/>
                <a:ea typeface="+mn-ea"/>
                <a:cs typeface="+mn-cs"/>
              </a:rPr>
              <a:t> these items are the categories required to save the AIM record.</a:t>
            </a:r>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11</a:t>
            </a:fld>
            <a:endParaRPr lang="en-US" dirty="0"/>
          </a:p>
        </p:txBody>
      </p:sp>
    </p:spTree>
    <p:extLst>
      <p:ext uri="{BB962C8B-B14F-4D97-AF65-F5344CB8AC3E}">
        <p14:creationId xmlns:p14="http://schemas.microsoft.com/office/powerpoint/2010/main" val="259011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for this form is on page 30 of the user guide.</a:t>
            </a:r>
          </a:p>
          <a:p>
            <a:endParaRPr lang="en-US" dirty="0" smtClean="0"/>
          </a:p>
          <a:p>
            <a:r>
              <a:rPr lang="en-US" dirty="0" smtClean="0"/>
              <a:t>Interviewer needs to complete this page!</a:t>
            </a:r>
          </a:p>
          <a:p>
            <a:endParaRPr lang="en-US" dirty="0" smtClean="0"/>
          </a:p>
          <a:p>
            <a:r>
              <a:rPr lang="en-US" dirty="0" smtClean="0"/>
              <a:t>Comments Section:</a:t>
            </a:r>
          </a:p>
          <a:p>
            <a:r>
              <a:rPr lang="en-US" sz="1200" kern="1200" dirty="0" smtClean="0">
                <a:solidFill>
                  <a:schemeClr val="tx1"/>
                </a:solidFill>
                <a:effectLst/>
                <a:latin typeface="+mn-lt"/>
                <a:ea typeface="+mn-ea"/>
                <a:cs typeface="+mn-cs"/>
              </a:rPr>
              <a:t>Enter vital client data that may be useful or important, areas of need that client has, or expound on other areas (e.g., Special Instructions: medical information, slow to door, needs information for food stamps, need utility bill assistance, etc.).  If client uses a Nickname, enter it here.  If none, enter N/A or “none”.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additional space is needed to enter Comments, enter into Notes tab.  On the </a:t>
            </a:r>
            <a:r>
              <a:rPr lang="en-US" sz="1200" b="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page, enter the identifying information for the client and enter notes, by section and question number as appropriate. Please number additional pages as appropriate, i.e., 1 of 1, 1 of 2, etc.</a:t>
            </a:r>
            <a:endParaRPr lang="en-US" sz="1100" kern="1200" dirty="0" smtClean="0">
              <a:solidFill>
                <a:schemeClr val="tx1"/>
              </a:solidFill>
              <a:effectLst/>
              <a:latin typeface="+mn-lt"/>
              <a:ea typeface="+mn-ea"/>
              <a:cs typeface="+mn-cs"/>
            </a:endParaRPr>
          </a:p>
          <a:p>
            <a:r>
              <a:rPr lang="en-US" dirty="0" smtClean="0"/>
              <a:t>** SWITCH TO DEMO NOTE TAB IN FORM**</a:t>
            </a:r>
          </a:p>
          <a:p>
            <a:endParaRPr lang="en-US" dirty="0" smtClean="0"/>
          </a:p>
          <a:p>
            <a:r>
              <a:rPr lang="en-US" dirty="0" smtClean="0"/>
              <a:t>If Intake</a:t>
            </a:r>
            <a:r>
              <a:rPr lang="en-US" baseline="0" dirty="0" smtClean="0"/>
              <a:t> is conducted via the phone – notes will be added within the comments section.</a:t>
            </a:r>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12</a:t>
            </a:fld>
            <a:endParaRPr lang="en-US" dirty="0"/>
          </a:p>
        </p:txBody>
      </p:sp>
    </p:spTree>
    <p:extLst>
      <p:ext uri="{BB962C8B-B14F-4D97-AF65-F5344CB8AC3E}">
        <p14:creationId xmlns:p14="http://schemas.microsoft.com/office/powerpoint/2010/main" val="88264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Services to</a:t>
            </a:r>
            <a:r>
              <a:rPr lang="en-US" baseline="0" dirty="0" smtClean="0"/>
              <a:t> be completed by using In- Home form:</a:t>
            </a:r>
          </a:p>
          <a:p>
            <a:endParaRPr lang="en-US" dirty="0" smtClean="0"/>
          </a:p>
          <a:p>
            <a:r>
              <a:rPr lang="en-US" dirty="0" smtClean="0"/>
              <a:t>Chore</a:t>
            </a:r>
          </a:p>
          <a:p>
            <a:r>
              <a:rPr lang="en-US" dirty="0" smtClean="0"/>
              <a:t>Homemaker</a:t>
            </a:r>
          </a:p>
          <a:p>
            <a:r>
              <a:rPr lang="en-US" dirty="0" smtClean="0"/>
              <a:t>Home Delivered Meals</a:t>
            </a:r>
          </a:p>
          <a:p>
            <a:r>
              <a:rPr lang="en-US" dirty="0" smtClean="0"/>
              <a:t>Home Repair</a:t>
            </a:r>
          </a:p>
          <a:p>
            <a:r>
              <a:rPr lang="en-US" dirty="0" smtClean="0"/>
              <a:t>Caregiver/Grandparents Services</a:t>
            </a:r>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13</a:t>
            </a:fld>
            <a:endParaRPr lang="en-US" dirty="0"/>
          </a:p>
        </p:txBody>
      </p:sp>
    </p:spTree>
    <p:extLst>
      <p:ext uri="{BB962C8B-B14F-4D97-AF65-F5344CB8AC3E}">
        <p14:creationId xmlns:p14="http://schemas.microsoft.com/office/powerpoint/2010/main" val="170593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information needed</a:t>
            </a:r>
            <a:r>
              <a:rPr lang="en-US" baseline="0" dirty="0" smtClean="0"/>
              <a:t> to be completed on pages </a:t>
            </a:r>
            <a:r>
              <a:rPr lang="en-US" baseline="0" dirty="0" smtClean="0"/>
              <a:t>18 -22 </a:t>
            </a:r>
            <a:r>
              <a:rPr lang="en-US" baseline="0" dirty="0" smtClean="0"/>
              <a:t>on user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Eligibility Category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Income Below Poverty *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Lives in Rural Area *</a:t>
            </a:r>
            <a:r>
              <a:rPr lang="en-US" sz="1200" kern="1200" dirty="0" smtClean="0">
                <a:solidFill>
                  <a:schemeClr val="tx1"/>
                </a:solidFill>
                <a:effectLst/>
                <a:latin typeface="+mn-lt"/>
                <a:ea typeface="+mn-ea"/>
                <a:cs typeface="+mn-cs"/>
              </a:rPr>
              <a:t>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Participant name (Last, First, middle)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Date of Birth (DOB) *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Age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Race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Ethnicity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Lives </a:t>
            </a:r>
            <a:r>
              <a:rPr lang="en-US" sz="1200" b="1" i="1" kern="1200" dirty="0" smtClean="0">
                <a:solidFill>
                  <a:schemeClr val="tx1"/>
                </a:solidFill>
                <a:effectLst/>
                <a:latin typeface="+mn-lt"/>
                <a:ea typeface="+mn-ea"/>
                <a:cs typeface="+mn-cs"/>
              </a:rPr>
              <a:t>With</a:t>
            </a:r>
            <a:r>
              <a:rPr lang="en-U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14</a:t>
            </a:fld>
            <a:endParaRPr lang="en-US" dirty="0"/>
          </a:p>
        </p:txBody>
      </p:sp>
    </p:spTree>
    <p:extLst>
      <p:ext uri="{BB962C8B-B14F-4D97-AF65-F5344CB8AC3E}">
        <p14:creationId xmlns:p14="http://schemas.microsoft.com/office/powerpoint/2010/main" val="2780896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the</a:t>
            </a:r>
            <a:r>
              <a:rPr lang="en-US" baseline="0" dirty="0" smtClean="0"/>
              <a:t> form electronically the columns will a</a:t>
            </a:r>
            <a:r>
              <a:rPr lang="en-US" dirty="0" smtClean="0"/>
              <a:t>uto calculate </a:t>
            </a:r>
          </a:p>
          <a:p>
            <a:endParaRPr lang="en-US" baseline="0" dirty="0" smtClean="0"/>
          </a:p>
          <a:p>
            <a:r>
              <a:rPr lang="en-US" baseline="0" dirty="0" smtClean="0"/>
              <a:t>Definitions on page </a:t>
            </a:r>
            <a:r>
              <a:rPr lang="en-US" baseline="0" dirty="0" smtClean="0"/>
              <a:t>23 </a:t>
            </a:r>
            <a:r>
              <a:rPr lang="en-US" baseline="0" dirty="0" smtClean="0"/>
              <a:t>on User Guide</a:t>
            </a:r>
          </a:p>
          <a:p>
            <a:r>
              <a:rPr lang="en-US" sz="1200" kern="1200" dirty="0" smtClean="0">
                <a:solidFill>
                  <a:schemeClr val="tx1"/>
                </a:solidFill>
                <a:effectLst/>
                <a:latin typeface="+mn-lt"/>
                <a:ea typeface="+mn-ea"/>
                <a:cs typeface="+mn-cs"/>
              </a:rPr>
              <a:t>0 = </a:t>
            </a:r>
            <a:r>
              <a:rPr lang="en-US" sz="1200" b="1" kern="1200" dirty="0" smtClean="0">
                <a:solidFill>
                  <a:schemeClr val="tx1"/>
                </a:solidFill>
                <a:effectLst/>
                <a:latin typeface="+mn-lt"/>
                <a:ea typeface="+mn-ea"/>
                <a:cs typeface="+mn-cs"/>
              </a:rPr>
              <a:t>Independent</a:t>
            </a:r>
            <a:r>
              <a:rPr lang="en-US" sz="1200" kern="1200" dirty="0" smtClean="0">
                <a:solidFill>
                  <a:schemeClr val="tx1"/>
                </a:solidFill>
                <a:effectLst/>
                <a:latin typeface="+mn-lt"/>
                <a:ea typeface="+mn-ea"/>
                <a:cs typeface="+mn-cs"/>
              </a:rPr>
              <a:t>: Participant needs no assistance to perform </a:t>
            </a:r>
            <a:r>
              <a:rPr lang="en-US" sz="1200" b="1" kern="1200" dirty="0" smtClean="0">
                <a:solidFill>
                  <a:schemeClr val="tx1"/>
                </a:solidFill>
                <a:effectLst/>
                <a:latin typeface="+mn-lt"/>
                <a:ea typeface="+mn-ea"/>
                <a:cs typeface="+mn-cs"/>
              </a:rPr>
              <a:t>any part</a:t>
            </a:r>
            <a:r>
              <a:rPr lang="en-US" sz="1200" kern="1200" dirty="0" smtClean="0">
                <a:solidFill>
                  <a:schemeClr val="tx1"/>
                </a:solidFill>
                <a:effectLst/>
                <a:latin typeface="+mn-lt"/>
                <a:ea typeface="+mn-ea"/>
                <a:cs typeface="+mn-cs"/>
              </a:rPr>
              <a:t> of activity. </a:t>
            </a:r>
          </a:p>
          <a:p>
            <a:r>
              <a:rPr lang="en-US" sz="1200" kern="1200" dirty="0" smtClean="0">
                <a:solidFill>
                  <a:schemeClr val="tx1"/>
                </a:solidFill>
                <a:effectLst/>
                <a:latin typeface="+mn-lt"/>
                <a:ea typeface="+mn-ea"/>
                <a:cs typeface="+mn-cs"/>
              </a:rPr>
              <a:t>2 = </a:t>
            </a:r>
            <a:r>
              <a:rPr lang="en-US" sz="1200" b="1" kern="1200" dirty="0" smtClean="0">
                <a:solidFill>
                  <a:schemeClr val="tx1"/>
                </a:solidFill>
                <a:effectLst/>
                <a:latin typeface="+mn-lt"/>
                <a:ea typeface="+mn-ea"/>
                <a:cs typeface="+mn-cs"/>
              </a:rPr>
              <a:t>Requires assistance or Supervision</a:t>
            </a:r>
            <a:r>
              <a:rPr lang="en-US" sz="1200" kern="1200" dirty="0" smtClean="0">
                <a:solidFill>
                  <a:schemeClr val="tx1"/>
                </a:solidFill>
                <a:effectLst/>
                <a:latin typeface="+mn-lt"/>
                <a:ea typeface="+mn-ea"/>
                <a:cs typeface="+mn-cs"/>
              </a:rPr>
              <a:t>: Participant needs assistance of another person, reminders or supervision during </a:t>
            </a:r>
            <a:r>
              <a:rPr lang="en-US" sz="1200" b="1" kern="1200" dirty="0" smtClean="0">
                <a:solidFill>
                  <a:schemeClr val="tx1"/>
                </a:solidFill>
                <a:effectLst/>
                <a:latin typeface="+mn-lt"/>
                <a:ea typeface="+mn-ea"/>
                <a:cs typeface="+mn-cs"/>
              </a:rPr>
              <a:t>part</a:t>
            </a:r>
            <a:r>
              <a:rPr lang="en-US" sz="1200" kern="1200" dirty="0" smtClean="0">
                <a:solidFill>
                  <a:schemeClr val="tx1"/>
                </a:solidFill>
                <a:effectLst/>
                <a:latin typeface="+mn-lt"/>
                <a:ea typeface="+mn-ea"/>
                <a:cs typeface="+mn-cs"/>
              </a:rPr>
              <a:t> of activity.</a:t>
            </a:r>
          </a:p>
          <a:p>
            <a:r>
              <a:rPr lang="en-US" sz="1200" kern="1200" dirty="0" smtClean="0">
                <a:solidFill>
                  <a:schemeClr val="tx1"/>
                </a:solidFill>
                <a:effectLst/>
                <a:latin typeface="+mn-lt"/>
                <a:ea typeface="+mn-ea"/>
                <a:cs typeface="+mn-cs"/>
              </a:rPr>
              <a:t>3 = </a:t>
            </a:r>
            <a:r>
              <a:rPr lang="en-US" sz="1200" b="1" kern="1200" dirty="0" smtClean="0">
                <a:solidFill>
                  <a:schemeClr val="tx1"/>
                </a:solidFill>
                <a:effectLst/>
                <a:latin typeface="+mn-lt"/>
                <a:ea typeface="+mn-ea"/>
                <a:cs typeface="+mn-cs"/>
              </a:rPr>
              <a:t>Total dependence</a:t>
            </a:r>
            <a:r>
              <a:rPr lang="en-US" sz="1200" kern="1200" dirty="0" smtClean="0">
                <a:solidFill>
                  <a:schemeClr val="tx1"/>
                </a:solidFill>
                <a:effectLst/>
                <a:latin typeface="+mn-lt"/>
                <a:ea typeface="+mn-ea"/>
                <a:cs typeface="+mn-cs"/>
              </a:rPr>
              <a:t>: Participant cannot complete activity without total assistance of another person.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enough questions to be sure you know what the consumer can or cannot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page </a:t>
            </a:r>
            <a:r>
              <a:rPr lang="en-US" sz="1200" kern="1200" dirty="0" smtClean="0">
                <a:solidFill>
                  <a:schemeClr val="tx1"/>
                </a:solidFill>
                <a:effectLst/>
                <a:latin typeface="+mn-lt"/>
                <a:ea typeface="+mn-ea"/>
                <a:cs typeface="+mn-cs"/>
              </a:rPr>
              <a:t>24</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of the User Guide, there are a</a:t>
            </a:r>
            <a:r>
              <a:rPr lang="en-US" sz="1200" kern="1200" dirty="0" smtClean="0">
                <a:solidFill>
                  <a:schemeClr val="tx1"/>
                </a:solidFill>
                <a:effectLst/>
                <a:latin typeface="+mn-lt"/>
                <a:ea typeface="+mn-ea"/>
                <a:cs typeface="+mn-cs"/>
              </a:rPr>
              <a:t> few follow-up or clarifying questions to assist in gathering all the necessary information.  They are identified as the “a” and “b”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a:t>
            </a:r>
            <a:r>
              <a:rPr lang="en-US" sz="1200" kern="1200" baseline="0" dirty="0" smtClean="0">
                <a:solidFill>
                  <a:schemeClr val="tx1"/>
                </a:solidFill>
                <a:effectLst/>
                <a:latin typeface="+mn-lt"/>
                <a:ea typeface="+mn-ea"/>
                <a:cs typeface="+mn-cs"/>
              </a:rPr>
              <a:t> note prior to any in-home services beginning the In- home services packet, to include ADL and IADL, are to be completed.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kern="1200" baseline="0" dirty="0" smtClean="0">
                <a:solidFill>
                  <a:schemeClr val="tx1"/>
                </a:solidFill>
                <a:effectLst/>
                <a:latin typeface="+mn-lt"/>
                <a:ea typeface="+mn-ea"/>
                <a:cs typeface="+mn-cs"/>
              </a:rPr>
              <a:t>Note:  We have found within AIM a note stating an assessment is needed and services had already been provided without a full assessment of needs.  If there is not an assessment the services is ineligible and the provider agency runs the risk of providing a free service (no reimbursement).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C4DD68-189B-4816-8D01-D8F95A66B070}" type="slidenum">
              <a:rPr lang="en-US" smtClean="0"/>
              <a:t>15</a:t>
            </a:fld>
            <a:endParaRPr lang="en-US" dirty="0"/>
          </a:p>
        </p:txBody>
      </p:sp>
    </p:spTree>
    <p:extLst>
      <p:ext uri="{BB962C8B-B14F-4D97-AF65-F5344CB8AC3E}">
        <p14:creationId xmlns:p14="http://schemas.microsoft.com/office/powerpoint/2010/main" val="76023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Poor nutrition increases your risk for serious health problems. For those living with chronic illnesses, it can result in the loss of muscle and other tissue, which can:</a:t>
            </a:r>
          </a:p>
          <a:p>
            <a:pPr lvl="0"/>
            <a:r>
              <a:rPr lang="en-US" sz="1200" kern="1200" dirty="0" smtClean="0">
                <a:solidFill>
                  <a:schemeClr val="tx1"/>
                </a:solidFill>
                <a:effectLst/>
                <a:latin typeface="+mn-lt"/>
                <a:ea typeface="+mn-ea"/>
                <a:cs typeface="+mn-cs"/>
              </a:rPr>
              <a:t>Make it harder to recover from surgery and disease</a:t>
            </a:r>
          </a:p>
          <a:p>
            <a:pPr lvl="0"/>
            <a:r>
              <a:rPr lang="en-US" sz="1200" kern="1200" dirty="0" smtClean="0">
                <a:solidFill>
                  <a:schemeClr val="tx1"/>
                </a:solidFill>
                <a:effectLst/>
                <a:latin typeface="+mn-lt"/>
                <a:ea typeface="+mn-ea"/>
                <a:cs typeface="+mn-cs"/>
              </a:rPr>
              <a:t>Make it more difficult to heal wounds</a:t>
            </a:r>
          </a:p>
          <a:p>
            <a:pPr lvl="0"/>
            <a:r>
              <a:rPr lang="en-US" sz="1200" kern="1200" dirty="0" smtClean="0">
                <a:solidFill>
                  <a:schemeClr val="tx1"/>
                </a:solidFill>
                <a:effectLst/>
                <a:latin typeface="+mn-lt"/>
                <a:ea typeface="+mn-ea"/>
                <a:cs typeface="+mn-cs"/>
              </a:rPr>
              <a:t>Increase risk for infection</a:t>
            </a:r>
          </a:p>
          <a:p>
            <a:pPr lvl="0"/>
            <a:r>
              <a:rPr lang="en-US" sz="1200" kern="1200" dirty="0" smtClean="0">
                <a:solidFill>
                  <a:schemeClr val="tx1"/>
                </a:solidFill>
                <a:effectLst/>
                <a:latin typeface="+mn-lt"/>
                <a:ea typeface="+mn-ea"/>
                <a:cs typeface="+mn-cs"/>
              </a:rPr>
              <a:t>Increase risk for falls</a:t>
            </a:r>
          </a:p>
          <a:p>
            <a:pPr lvl="0"/>
            <a:r>
              <a:rPr lang="en-US" sz="1200" kern="1200" dirty="0" smtClean="0">
                <a:solidFill>
                  <a:schemeClr val="tx1"/>
                </a:solidFill>
                <a:effectLst/>
                <a:latin typeface="+mn-lt"/>
                <a:ea typeface="+mn-ea"/>
                <a:cs typeface="+mn-cs"/>
              </a:rPr>
              <a:t>Decrease strength needed to take care of yourself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these things occur, it can lead to readmission back to the hospital or longer stays in the hospital or rehabilitation facility.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page </a:t>
            </a:r>
            <a:r>
              <a:rPr lang="en-US" sz="1200" kern="1200" dirty="0" smtClean="0">
                <a:solidFill>
                  <a:schemeClr val="tx1"/>
                </a:solidFill>
                <a:effectLst/>
                <a:latin typeface="+mn-lt"/>
                <a:ea typeface="+mn-ea"/>
                <a:cs typeface="+mn-cs"/>
              </a:rPr>
              <a:t>26</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of the User Guide, there are a</a:t>
            </a:r>
            <a:r>
              <a:rPr lang="en-US" sz="1200" kern="1200" dirty="0" smtClean="0">
                <a:solidFill>
                  <a:schemeClr val="tx1"/>
                </a:solidFill>
                <a:effectLst/>
                <a:latin typeface="+mn-lt"/>
                <a:ea typeface="+mn-ea"/>
                <a:cs typeface="+mn-cs"/>
              </a:rPr>
              <a:t> few follow-up or clarifying questions to assist in gathering all the necessary information.  They are identified as the “a” and “b”. Be sure to ask</a:t>
            </a:r>
            <a:r>
              <a:rPr lang="en-US" sz="1200" kern="1200" baseline="0" dirty="0" smtClean="0">
                <a:solidFill>
                  <a:schemeClr val="tx1"/>
                </a:solidFill>
                <a:effectLst/>
                <a:latin typeface="+mn-lt"/>
                <a:ea typeface="+mn-ea"/>
                <a:cs typeface="+mn-cs"/>
              </a:rPr>
              <a:t> enough questions to ensure the </a:t>
            </a:r>
            <a:r>
              <a:rPr lang="en-US" sz="1200" kern="1200" dirty="0" smtClean="0">
                <a:solidFill>
                  <a:schemeClr val="tx1"/>
                </a:solidFill>
                <a:effectLst/>
                <a:latin typeface="+mn-lt"/>
                <a:ea typeface="+mn-ea"/>
                <a:cs typeface="+mn-cs"/>
              </a:rPr>
              <a:t>consumer can or cannot do an item.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page </a:t>
            </a:r>
            <a:r>
              <a:rPr lang="en-US" sz="1200" kern="1200" dirty="0" smtClean="0">
                <a:solidFill>
                  <a:schemeClr val="tx1"/>
                </a:solidFill>
                <a:effectLst/>
                <a:latin typeface="+mn-lt"/>
                <a:ea typeface="+mn-ea"/>
                <a:cs typeface="+mn-cs"/>
              </a:rPr>
              <a:t>27 </a:t>
            </a:r>
            <a:r>
              <a:rPr lang="en-US" sz="1200" kern="1200" dirty="0" smtClean="0">
                <a:solidFill>
                  <a:schemeClr val="tx1"/>
                </a:solidFill>
                <a:effectLst/>
                <a:latin typeface="+mn-lt"/>
                <a:ea typeface="+mn-ea"/>
                <a:cs typeface="+mn-cs"/>
              </a:rPr>
              <a:t>of the User guide, define</a:t>
            </a:r>
            <a:r>
              <a:rPr lang="en-US" sz="1200" kern="1200" baseline="0" dirty="0" smtClean="0">
                <a:solidFill>
                  <a:schemeClr val="tx1"/>
                </a:solidFill>
                <a:effectLst/>
                <a:latin typeface="+mn-lt"/>
                <a:ea typeface="+mn-ea"/>
                <a:cs typeface="+mn-cs"/>
              </a:rPr>
              <a:t> Total NSC score: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0 – 2:	Good</a:t>
            </a:r>
            <a:r>
              <a:rPr lang="en-US" sz="1200" kern="1200" dirty="0" smtClean="0">
                <a:solidFill>
                  <a:schemeClr val="tx1"/>
                </a:solidFill>
                <a:effectLst/>
                <a:latin typeface="+mn-lt"/>
                <a:ea typeface="+mn-ea"/>
                <a:cs typeface="+mn-cs"/>
              </a:rPr>
              <a:t>. Encourage participant to recheck their nutritional score in 6 months.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3 - 5</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Moderate nutritional risk</a:t>
            </a:r>
            <a:r>
              <a:rPr lang="en-US" sz="1200" kern="1200" dirty="0" smtClean="0">
                <a:solidFill>
                  <a:schemeClr val="tx1"/>
                </a:solidFill>
                <a:effectLst/>
                <a:latin typeface="+mn-lt"/>
                <a:ea typeface="+mn-ea"/>
                <a:cs typeface="+mn-cs"/>
              </a:rPr>
              <a:t>. Encourage participant to improve eating habits and lifestyle and to recheck nutritional score in 3 	months.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6 or 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High nutritional risk</a:t>
            </a:r>
            <a:r>
              <a:rPr lang="en-US" sz="1200" kern="1200" dirty="0" smtClean="0">
                <a:solidFill>
                  <a:schemeClr val="tx1"/>
                </a:solidFill>
                <a:effectLst/>
                <a:latin typeface="+mn-lt"/>
                <a:ea typeface="+mn-ea"/>
                <a:cs typeface="+mn-cs"/>
              </a:rPr>
              <a:t>.  Refer participant to their physician and encourage them to bring this paperwork for discussion or a licensed 	registered dietitian to discuss nutritional concerns and ways to improve their nutritional health.</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If the Total Nutrition Score is 6 or more, the participant is to be referred to the Registered Dietitian (RD) for nutrition counseling.  </a:t>
            </a:r>
            <a:r>
              <a:rPr lang="en-US" sz="1200" b="0" u="none" kern="1200" dirty="0" smtClean="0">
                <a:solidFill>
                  <a:schemeClr val="tx1"/>
                </a:solidFill>
                <a:effectLst/>
                <a:latin typeface="+mn-lt"/>
                <a:ea typeface="+mn-ea"/>
                <a:cs typeface="+mn-cs"/>
              </a:rPr>
              <a:t>Ask</a:t>
            </a:r>
            <a:r>
              <a:rPr lang="en-US" sz="1200" b="0" u="none" kern="1200" baseline="0" dirty="0" smtClean="0">
                <a:solidFill>
                  <a:schemeClr val="tx1"/>
                </a:solidFill>
                <a:effectLst/>
                <a:latin typeface="+mn-lt"/>
                <a:ea typeface="+mn-ea"/>
                <a:cs typeface="+mn-cs"/>
              </a:rPr>
              <a:t> AAA:  </a:t>
            </a:r>
            <a:r>
              <a:rPr lang="en-US" sz="1200" b="0" u="none" kern="1200" dirty="0" smtClean="0">
                <a:solidFill>
                  <a:schemeClr val="tx1"/>
                </a:solidFill>
                <a:effectLst/>
                <a:latin typeface="+mn-lt"/>
                <a:ea typeface="+mn-ea"/>
                <a:cs typeface="+mn-cs"/>
              </a:rPr>
              <a:t>AAA’s ensure Nutrition</a:t>
            </a:r>
            <a:r>
              <a:rPr lang="en-US" sz="1200" b="0" u="none" kern="1200" baseline="0" dirty="0" smtClean="0">
                <a:solidFill>
                  <a:schemeClr val="tx1"/>
                </a:solidFill>
                <a:effectLst/>
                <a:latin typeface="+mn-lt"/>
                <a:ea typeface="+mn-ea"/>
                <a:cs typeface="+mn-cs"/>
              </a:rPr>
              <a:t> project has a good procedure in place to conduct the referrals.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page </a:t>
            </a:r>
            <a:r>
              <a:rPr lang="en-US" baseline="0" dirty="0" smtClean="0"/>
              <a:t>28 </a:t>
            </a:r>
            <a:r>
              <a:rPr lang="en-US" baseline="0" dirty="0" smtClean="0"/>
              <a:t>on User Guide, the </a:t>
            </a:r>
            <a:r>
              <a:rPr lang="en-US" b="1" u="sng" dirty="0" smtClean="0"/>
              <a:t>Combined</a:t>
            </a:r>
            <a:r>
              <a:rPr lang="en-US" b="1" u="sng" baseline="0" dirty="0" smtClean="0"/>
              <a:t> score NSC/ADL/IADL </a:t>
            </a:r>
            <a:r>
              <a:rPr lang="en-US" b="0" u="none" baseline="0" dirty="0" smtClean="0"/>
              <a:t>. </a:t>
            </a:r>
            <a:r>
              <a:rPr lang="en-US" sz="1200" kern="1200" dirty="0" smtClean="0">
                <a:solidFill>
                  <a:schemeClr val="tx1"/>
                </a:solidFill>
                <a:effectLst/>
                <a:latin typeface="+mn-lt"/>
                <a:ea typeface="+mn-ea"/>
                <a:cs typeface="+mn-cs"/>
              </a:rPr>
              <a:t>The total of this score indicates the Risk Category to be marked from </a:t>
            </a:r>
          </a:p>
          <a:p>
            <a:r>
              <a:rPr lang="en-US" sz="1200" b="1" kern="1200" dirty="0" smtClean="0">
                <a:solidFill>
                  <a:schemeClr val="tx1"/>
                </a:solidFill>
                <a:effectLst/>
                <a:latin typeface="+mn-lt"/>
                <a:ea typeface="+mn-ea"/>
                <a:cs typeface="+mn-cs"/>
              </a:rPr>
              <a:t>0-9 Low Risk</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10-17 Moderate Risk</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18+ High Risk</a:t>
            </a:r>
            <a:r>
              <a:rPr lang="en-US" sz="1200" kern="1200" dirty="0" smtClean="0">
                <a:solidFill>
                  <a:schemeClr val="tx1"/>
                </a:solidFill>
                <a:effectLst/>
                <a:latin typeface="+mn-lt"/>
                <a:ea typeface="+mn-ea"/>
                <a:cs typeface="+mn-cs"/>
              </a:rPr>
              <a:t> </a:t>
            </a:r>
          </a:p>
          <a:p>
            <a:endParaRPr lang="en-US" baseline="0" dirty="0" smtClean="0"/>
          </a:p>
          <a:p>
            <a:r>
              <a:rPr lang="en-US" baseline="0" dirty="0" smtClean="0"/>
              <a:t>We will be adding a page # for the user guide -  On the *** See User’s Guide on Page </a:t>
            </a:r>
            <a:r>
              <a:rPr lang="en-US" baseline="0" dirty="0" smtClean="0"/>
              <a:t>27. </a:t>
            </a:r>
            <a:endParaRPr lang="en-US" baseline="0" dirty="0" smtClean="0"/>
          </a:p>
          <a:p>
            <a:endParaRPr lang="en-US" baseline="0" dirty="0" smtClean="0"/>
          </a:p>
          <a:p>
            <a:r>
              <a:rPr lang="en-US" b="1" baseline="0" dirty="0" smtClean="0"/>
              <a:t>Instructions to Program Use on NSC is on page </a:t>
            </a:r>
            <a:r>
              <a:rPr lang="en-US" b="1" baseline="0" dirty="0" smtClean="0"/>
              <a:t>28 </a:t>
            </a:r>
            <a:r>
              <a:rPr lang="en-US" b="1" baseline="0" dirty="0" smtClean="0"/>
              <a:t>of user guide.  Please note this program use is only on the NSC within the In-home packet  : See Brackets</a:t>
            </a:r>
            <a:endParaRPr lang="en-US" b="1" dirty="0"/>
          </a:p>
        </p:txBody>
      </p:sp>
      <p:sp>
        <p:nvSpPr>
          <p:cNvPr id="4" name="Slide Number Placeholder 3"/>
          <p:cNvSpPr>
            <a:spLocks noGrp="1"/>
          </p:cNvSpPr>
          <p:nvPr>
            <p:ph type="sldNum" sz="quarter" idx="10"/>
          </p:nvPr>
        </p:nvSpPr>
        <p:spPr/>
        <p:txBody>
          <a:bodyPr/>
          <a:lstStyle/>
          <a:p>
            <a:fld id="{63C4DD68-189B-4816-8D01-D8F95A66B070}" type="slidenum">
              <a:rPr lang="en-US" smtClean="0"/>
              <a:t>16</a:t>
            </a:fld>
            <a:endParaRPr lang="en-US" dirty="0"/>
          </a:p>
        </p:txBody>
      </p:sp>
    </p:spTree>
    <p:extLst>
      <p:ext uri="{BB962C8B-B14F-4D97-AF65-F5344CB8AC3E}">
        <p14:creationId xmlns:p14="http://schemas.microsoft.com/office/powerpoint/2010/main" val="359447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 the “+” and “-” at the side of the columns.  When using this form these rows</a:t>
            </a:r>
            <a:r>
              <a:rPr lang="en-US" baseline="0" dirty="0" smtClean="0"/>
              <a:t> and be added or deleted. </a:t>
            </a:r>
          </a:p>
          <a:p>
            <a:endParaRPr lang="en-US" baseline="0" dirty="0" smtClean="0"/>
          </a:p>
          <a:p>
            <a:r>
              <a:rPr lang="en-US" baseline="0" dirty="0" smtClean="0"/>
              <a:t>Note Bullet 4 – I cannot receive both Advantage and HDM and/or Congregate meals.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17</a:t>
            </a:fld>
            <a:endParaRPr lang="en-US" dirty="0"/>
          </a:p>
        </p:txBody>
      </p:sp>
    </p:spTree>
    <p:extLst>
      <p:ext uri="{BB962C8B-B14F-4D97-AF65-F5344CB8AC3E}">
        <p14:creationId xmlns:p14="http://schemas.microsoft.com/office/powerpoint/2010/main" val="218138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Interviewer needs to complete this page!</a:t>
            </a:r>
          </a:p>
          <a:p>
            <a:endParaRPr lang="en-US" dirty="0" smtClean="0"/>
          </a:p>
          <a:p>
            <a:r>
              <a:rPr lang="en-US" dirty="0" smtClean="0"/>
              <a:t>Comments Section:</a:t>
            </a:r>
          </a:p>
          <a:p>
            <a:r>
              <a:rPr lang="en-US" sz="1200" kern="1200" dirty="0" smtClean="0">
                <a:solidFill>
                  <a:schemeClr val="tx1"/>
                </a:solidFill>
                <a:effectLst/>
                <a:latin typeface="+mn-lt"/>
                <a:ea typeface="+mn-ea"/>
                <a:cs typeface="+mn-cs"/>
              </a:rPr>
              <a:t>Enter vital client data that may be useful or important, areas of need that client has, or expound on other areas (e.g., Special Instructions: medical information, slow to door, needs information for food stamps, need utility bill assistance, etc.).  If client uses a Nickname, enter it here.  If none, enter N/A or “none”.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additional space is needed to enter Comments, enter into Notes tab.  On the </a:t>
            </a:r>
            <a:r>
              <a:rPr lang="en-US" sz="1200" b="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page, enter the identifying information for the client and enter notes, by section and question number as appropriate. Please number additional pages as appropriate, i.e., 1 of 1, 1 of 2, etc.</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18</a:t>
            </a:fld>
            <a:endParaRPr lang="en-US" dirty="0"/>
          </a:p>
        </p:txBody>
      </p:sp>
    </p:spTree>
    <p:extLst>
      <p:ext uri="{BB962C8B-B14F-4D97-AF65-F5344CB8AC3E}">
        <p14:creationId xmlns:p14="http://schemas.microsoft.com/office/powerpoint/2010/main" val="75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Services to</a:t>
            </a:r>
            <a:r>
              <a:rPr lang="en-US" baseline="0" dirty="0" smtClean="0"/>
              <a:t> be completed by using Congregate/ Non In-Home Services form:</a:t>
            </a:r>
          </a:p>
          <a:p>
            <a:endParaRPr lang="en-US" dirty="0" smtClean="0"/>
          </a:p>
          <a:p>
            <a:r>
              <a:rPr lang="en-US" dirty="0" smtClean="0"/>
              <a:t>Congregate Meals</a:t>
            </a:r>
          </a:p>
          <a:p>
            <a:r>
              <a:rPr lang="en-US" dirty="0" smtClean="0"/>
              <a:t>Nutrition Counseling</a:t>
            </a:r>
          </a:p>
          <a:p>
            <a:r>
              <a:rPr lang="en-US" dirty="0" smtClean="0"/>
              <a:t>Nutrition</a:t>
            </a:r>
            <a:r>
              <a:rPr lang="en-US" baseline="0" dirty="0" smtClean="0"/>
              <a:t> Education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3C4DD68-189B-4816-8D01-D8F95A66B070}" type="slidenum">
              <a:rPr lang="en-US" smtClean="0"/>
              <a:t>19</a:t>
            </a:fld>
            <a:endParaRPr lang="en-US" dirty="0"/>
          </a:p>
        </p:txBody>
      </p:sp>
    </p:spTree>
    <p:extLst>
      <p:ext uri="{BB962C8B-B14F-4D97-AF65-F5344CB8AC3E}">
        <p14:creationId xmlns:p14="http://schemas.microsoft.com/office/powerpoint/2010/main" val="3519538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information needed</a:t>
            </a:r>
            <a:r>
              <a:rPr lang="en-US" baseline="0" dirty="0" smtClean="0"/>
              <a:t> to be completed on pages </a:t>
            </a:r>
            <a:r>
              <a:rPr lang="en-US" baseline="0" dirty="0" smtClean="0"/>
              <a:t>18 -22 </a:t>
            </a:r>
            <a:r>
              <a:rPr lang="en-US" baseline="0" dirty="0" smtClean="0"/>
              <a:t>on user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Eligibility Category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Income Below Poverty *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Lives in Rural Area *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Participant name (Last, First, middle)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Date of Birth (DOB) *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Age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Race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Ethnicity *</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Lives </a:t>
            </a:r>
            <a:r>
              <a:rPr lang="en-US" sz="1200" b="0" i="1" kern="1200" dirty="0" smtClean="0">
                <a:solidFill>
                  <a:schemeClr val="tx1"/>
                </a:solidFill>
                <a:effectLst/>
                <a:latin typeface="+mn-lt"/>
                <a:ea typeface="+mn-ea"/>
                <a:cs typeface="+mn-cs"/>
              </a:rPr>
              <a:t>With</a:t>
            </a:r>
            <a:r>
              <a:rPr lang="en-US" sz="1200" b="0" kern="1200" dirty="0" smtClean="0">
                <a:solidFill>
                  <a:schemeClr val="tx1"/>
                </a:solidFill>
                <a:effectLst/>
                <a:latin typeface="+mn-lt"/>
                <a:ea typeface="+mn-ea"/>
                <a:cs typeface="+mn-cs"/>
              </a:rPr>
              <a:t>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20</a:t>
            </a:fld>
            <a:endParaRPr lang="en-US" dirty="0"/>
          </a:p>
        </p:txBody>
      </p:sp>
    </p:spTree>
    <p:extLst>
      <p:ext uri="{BB962C8B-B14F-4D97-AF65-F5344CB8AC3E}">
        <p14:creationId xmlns:p14="http://schemas.microsoft.com/office/powerpoint/2010/main" val="26760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limited copies as we are receiving feedback as to needed changes.</a:t>
            </a:r>
            <a:r>
              <a:rPr lang="en-US" baseline="0" dirty="0" smtClean="0"/>
              <a:t>  Hope to finalize forms by December 2017.</a:t>
            </a:r>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3</a:t>
            </a:fld>
            <a:endParaRPr lang="en-US" dirty="0"/>
          </a:p>
        </p:txBody>
      </p:sp>
    </p:spTree>
    <p:extLst>
      <p:ext uri="{BB962C8B-B14F-4D97-AF65-F5344CB8AC3E}">
        <p14:creationId xmlns:p14="http://schemas.microsoft.com/office/powerpoint/2010/main" val="1619097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a:t>
            </a:r>
            <a:r>
              <a:rPr lang="en-US" b="1" dirty="0" smtClean="0"/>
              <a:t>lower section is different </a:t>
            </a:r>
            <a:r>
              <a:rPr lang="en-US" dirty="0" smtClean="0"/>
              <a:t>for</a:t>
            </a:r>
            <a:r>
              <a:rPr lang="en-US" baseline="0" dirty="0" smtClean="0"/>
              <a:t> the NSC within the Congregate packet compared to the NSC within the In-home packet.</a:t>
            </a:r>
          </a:p>
          <a:p>
            <a:endParaRPr lang="en-US" baseline="0" dirty="0" smtClean="0"/>
          </a:p>
          <a:p>
            <a:r>
              <a:rPr lang="en-US" baseline="0" dirty="0" smtClean="0"/>
              <a:t>Instructions and follow up questions are on page </a:t>
            </a:r>
            <a:r>
              <a:rPr lang="en-US" baseline="0" dirty="0" smtClean="0"/>
              <a:t>25- 27 </a:t>
            </a:r>
            <a:r>
              <a:rPr lang="en-US" baseline="0" dirty="0" smtClean="0"/>
              <a:t>of user guide.</a:t>
            </a:r>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21</a:t>
            </a:fld>
            <a:endParaRPr lang="en-US" dirty="0"/>
          </a:p>
        </p:txBody>
      </p:sp>
    </p:spTree>
    <p:extLst>
      <p:ext uri="{BB962C8B-B14F-4D97-AF65-F5344CB8AC3E}">
        <p14:creationId xmlns:p14="http://schemas.microsoft.com/office/powerpoint/2010/main" val="300051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 the “+” and “-” at the side of the columns.  When using this form these rows</a:t>
            </a:r>
            <a:r>
              <a:rPr lang="en-US" baseline="0" dirty="0" smtClean="0"/>
              <a:t> and be added or deleted. </a:t>
            </a:r>
          </a:p>
          <a:p>
            <a:endParaRPr lang="en-US" baseline="0" dirty="0" smtClean="0"/>
          </a:p>
          <a:p>
            <a:endParaRPr lang="en-US" baseline="0" dirty="0" smtClean="0"/>
          </a:p>
          <a:p>
            <a:r>
              <a:rPr lang="en-US" baseline="0" dirty="0" smtClean="0"/>
              <a:t>Note Bullet 4 – I cannot receive both Advantage and HDM and/or Congregate meals.</a:t>
            </a:r>
            <a:endParaRPr lang="en-US" dirty="0" smtClean="0"/>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22</a:t>
            </a:fld>
            <a:endParaRPr lang="en-US" dirty="0"/>
          </a:p>
        </p:txBody>
      </p:sp>
    </p:spTree>
    <p:extLst>
      <p:ext uri="{BB962C8B-B14F-4D97-AF65-F5344CB8AC3E}">
        <p14:creationId xmlns:p14="http://schemas.microsoft.com/office/powerpoint/2010/main" val="388796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Interviewer needs to complete this page!</a:t>
            </a:r>
          </a:p>
          <a:p>
            <a:endParaRPr lang="en-US" dirty="0" smtClean="0"/>
          </a:p>
          <a:p>
            <a:r>
              <a:rPr lang="en-US" dirty="0" smtClean="0"/>
              <a:t>Comments Section:</a:t>
            </a:r>
          </a:p>
          <a:p>
            <a:r>
              <a:rPr lang="en-US" sz="1200" kern="1200" dirty="0" smtClean="0">
                <a:solidFill>
                  <a:schemeClr val="tx1"/>
                </a:solidFill>
                <a:effectLst/>
                <a:latin typeface="+mn-lt"/>
                <a:ea typeface="+mn-ea"/>
                <a:cs typeface="+mn-cs"/>
              </a:rPr>
              <a:t>Enter vital client data that may be useful or important, areas of need that client has, or expound on other areas (e.g., Special Instructions: medical information, slow to door, needs information for food stamps, need utility bill assistance, etc.).  If client uses a Nickname, enter it here.  If none, enter N/A or “none”.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additional space is needed to enter Comments, enter into Notes tab.  On the </a:t>
            </a:r>
            <a:r>
              <a:rPr lang="en-US" sz="1200" b="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page, enter the identifying information for the client and enter notes, by section and question number as appropriate. Please number additional pages as appropriate, i.e., 1 of 1, 1 of 2, etc.</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23</a:t>
            </a:fld>
            <a:endParaRPr lang="en-US" dirty="0"/>
          </a:p>
        </p:txBody>
      </p:sp>
    </p:spTree>
    <p:extLst>
      <p:ext uri="{BB962C8B-B14F-4D97-AF65-F5344CB8AC3E}">
        <p14:creationId xmlns:p14="http://schemas.microsoft.com/office/powerpoint/2010/main" val="353973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C4DD68-189B-4816-8D01-D8F95A66B070}" type="slidenum">
              <a:rPr lang="en-US" smtClean="0"/>
              <a:t>25</a:t>
            </a:fld>
            <a:endParaRPr lang="en-US" dirty="0"/>
          </a:p>
        </p:txBody>
      </p:sp>
    </p:spTree>
    <p:extLst>
      <p:ext uri="{BB962C8B-B14F-4D97-AF65-F5344CB8AC3E}">
        <p14:creationId xmlns:p14="http://schemas.microsoft.com/office/powerpoint/2010/main" val="140533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4</a:t>
            </a:fld>
            <a:endParaRPr lang="en-US" dirty="0"/>
          </a:p>
        </p:txBody>
      </p:sp>
    </p:spTree>
    <p:extLst>
      <p:ext uri="{BB962C8B-B14F-4D97-AF65-F5344CB8AC3E}">
        <p14:creationId xmlns:p14="http://schemas.microsoft.com/office/powerpoint/2010/main" val="22247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person performing Outreach Services for Title III, you are often the </a:t>
            </a:r>
            <a:r>
              <a:rPr lang="en-US" sz="1200" b="1" kern="1200" dirty="0" smtClean="0">
                <a:solidFill>
                  <a:schemeClr val="tx1"/>
                </a:solidFill>
                <a:effectLst/>
                <a:latin typeface="+mn-lt"/>
                <a:ea typeface="+mn-ea"/>
                <a:cs typeface="+mn-cs"/>
              </a:rPr>
              <a:t>first point of contact </a:t>
            </a:r>
            <a:r>
              <a:rPr lang="en-US" sz="1200" kern="1200" dirty="0" smtClean="0">
                <a:solidFill>
                  <a:schemeClr val="tx1"/>
                </a:solidFill>
                <a:effectLst/>
                <a:latin typeface="+mn-lt"/>
                <a:ea typeface="+mn-ea"/>
                <a:cs typeface="+mn-cs"/>
              </a:rPr>
              <a:t>Oklahoma’s Aging Network has with an individual.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Person centered planning/approach </a:t>
            </a:r>
            <a:r>
              <a:rPr lang="en-US" sz="1200" kern="1200" dirty="0" smtClean="0">
                <a:solidFill>
                  <a:schemeClr val="tx1"/>
                </a:solidFill>
                <a:effectLst/>
                <a:latin typeface="+mn-lt"/>
                <a:ea typeface="+mn-ea"/>
                <a:cs typeface="+mn-cs"/>
              </a:rPr>
              <a:t>is to see the total person, evaluation his or her needs and discuss services to assist</a:t>
            </a:r>
            <a:r>
              <a:rPr lang="en-US" sz="1200" kern="1200" baseline="0" dirty="0" smtClean="0">
                <a:solidFill>
                  <a:schemeClr val="tx1"/>
                </a:solidFill>
                <a:effectLst/>
                <a:latin typeface="+mn-lt"/>
                <a:ea typeface="+mn-ea"/>
                <a:cs typeface="+mn-cs"/>
              </a:rPr>
              <a:t> in those needs to further their ability to live in community as independently as possible</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*Note:  The interview must be addressed to the individual being assessed, and everyone needs to be aware that the individual being assessed will make their own decisions.</a:t>
            </a:r>
          </a:p>
          <a:p>
            <a:endParaRPr lang="en-US" dirty="0" smtClean="0"/>
          </a:p>
        </p:txBody>
      </p:sp>
      <p:sp>
        <p:nvSpPr>
          <p:cNvPr id="4" name="Slide Number Placeholder 3"/>
          <p:cNvSpPr>
            <a:spLocks noGrp="1"/>
          </p:cNvSpPr>
          <p:nvPr>
            <p:ph type="sldNum" sz="quarter" idx="10"/>
          </p:nvPr>
        </p:nvSpPr>
        <p:spPr/>
        <p:txBody>
          <a:bodyPr/>
          <a:lstStyle/>
          <a:p>
            <a:fld id="{63C4DD68-189B-4816-8D01-D8F95A66B070}" type="slidenum">
              <a:rPr lang="en-US" smtClean="0"/>
              <a:t>5</a:t>
            </a:fld>
            <a:endParaRPr lang="en-US" dirty="0"/>
          </a:p>
        </p:txBody>
      </p:sp>
    </p:spTree>
    <p:extLst>
      <p:ext uri="{BB962C8B-B14F-4D97-AF65-F5344CB8AC3E}">
        <p14:creationId xmlns:p14="http://schemas.microsoft.com/office/powerpoint/2010/main" val="129234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6</a:t>
            </a:fld>
            <a:endParaRPr lang="en-US" dirty="0"/>
          </a:p>
        </p:txBody>
      </p:sp>
    </p:spTree>
    <p:extLst>
      <p:ext uri="{BB962C8B-B14F-4D97-AF65-F5344CB8AC3E}">
        <p14:creationId xmlns:p14="http://schemas.microsoft.com/office/powerpoint/2010/main" val="338738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entry staff is required to input</a:t>
            </a:r>
            <a:r>
              <a:rPr lang="en-US" baseline="0" dirty="0" smtClean="0"/>
              <a:t> all the information you have collected from the intake/assessment forms to ensure the information collected must be fully completed.  The data entry staff is required to turn back all forms that are incomplete. </a:t>
            </a:r>
          </a:p>
          <a:p>
            <a:r>
              <a:rPr lang="en-US" baseline="0" dirty="0" smtClean="0"/>
              <a:t>           </a:t>
            </a:r>
          </a:p>
          <a:p>
            <a:endParaRPr lang="en-US" baseline="0" dirty="0" smtClean="0"/>
          </a:p>
          <a:p>
            <a:r>
              <a:rPr lang="en-US" sz="1200" kern="1200" dirty="0" smtClean="0">
                <a:solidFill>
                  <a:schemeClr val="tx1"/>
                </a:solidFill>
                <a:effectLst/>
                <a:latin typeface="+mn-lt"/>
                <a:ea typeface="+mn-ea"/>
                <a:cs typeface="+mn-cs"/>
              </a:rPr>
              <a:t>The outreach process is not complete until you find out if the chosen alternative or referral met the initial need.  This is an ongoing process.  Follow up with the individual to see if services were received</a:t>
            </a:r>
            <a:endParaRPr lang="en-US" baseline="0" dirty="0" smtClean="0"/>
          </a:p>
        </p:txBody>
      </p:sp>
      <p:sp>
        <p:nvSpPr>
          <p:cNvPr id="4" name="Slide Number Placeholder 3"/>
          <p:cNvSpPr>
            <a:spLocks noGrp="1"/>
          </p:cNvSpPr>
          <p:nvPr>
            <p:ph type="sldNum" sz="quarter" idx="10"/>
          </p:nvPr>
        </p:nvSpPr>
        <p:spPr/>
        <p:txBody>
          <a:bodyPr/>
          <a:lstStyle/>
          <a:p>
            <a:fld id="{63C4DD68-189B-4816-8D01-D8F95A66B070}" type="slidenum">
              <a:rPr lang="en-US" smtClean="0"/>
              <a:t>7</a:t>
            </a:fld>
            <a:endParaRPr lang="en-US" dirty="0"/>
          </a:p>
        </p:txBody>
      </p:sp>
    </p:spTree>
    <p:extLst>
      <p:ext uri="{BB962C8B-B14F-4D97-AF65-F5344CB8AC3E}">
        <p14:creationId xmlns:p14="http://schemas.microsoft.com/office/powerpoint/2010/main" val="356269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packet on Page 7 of the user guide</a:t>
            </a:r>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8</a:t>
            </a:fld>
            <a:endParaRPr lang="en-US" dirty="0"/>
          </a:p>
        </p:txBody>
      </p:sp>
    </p:spTree>
    <p:extLst>
      <p:ext uri="{BB962C8B-B14F-4D97-AF65-F5344CB8AC3E}">
        <p14:creationId xmlns:p14="http://schemas.microsoft.com/office/powerpoint/2010/main" val="41697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discussed on page </a:t>
            </a:r>
            <a:r>
              <a:rPr lang="en-US" dirty="0" smtClean="0"/>
              <a:t>9 </a:t>
            </a:r>
            <a:r>
              <a:rPr lang="en-US" dirty="0" smtClean="0"/>
              <a:t>of</a:t>
            </a:r>
            <a:r>
              <a:rPr lang="en-US" baseline="0" dirty="0" smtClean="0"/>
              <a:t> the user guide.  </a:t>
            </a:r>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9</a:t>
            </a:fld>
            <a:endParaRPr lang="en-US" dirty="0"/>
          </a:p>
        </p:txBody>
      </p:sp>
    </p:spTree>
    <p:extLst>
      <p:ext uri="{BB962C8B-B14F-4D97-AF65-F5344CB8AC3E}">
        <p14:creationId xmlns:p14="http://schemas.microsoft.com/office/powerpoint/2010/main" val="101174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 to</a:t>
            </a:r>
            <a:r>
              <a:rPr lang="en-US" baseline="0" dirty="0" smtClean="0"/>
              <a:t> be completed by using Intake form:</a:t>
            </a:r>
          </a:p>
          <a:p>
            <a:endParaRPr lang="en-US" baseline="0" dirty="0" smtClean="0"/>
          </a:p>
          <a:p>
            <a:r>
              <a:rPr lang="en-US" baseline="0" dirty="0" smtClean="0"/>
              <a:t>Assisted transportation</a:t>
            </a:r>
          </a:p>
          <a:p>
            <a:r>
              <a:rPr lang="en-US" baseline="0" dirty="0" smtClean="0"/>
              <a:t>Transportation</a:t>
            </a:r>
          </a:p>
          <a:p>
            <a:r>
              <a:rPr lang="en-US" baseline="0" dirty="0" smtClean="0"/>
              <a:t>Health Promotion</a:t>
            </a:r>
          </a:p>
          <a:p>
            <a:r>
              <a:rPr lang="en-US" baseline="0" dirty="0" smtClean="0"/>
              <a:t>I&amp;A</a:t>
            </a:r>
          </a:p>
          <a:p>
            <a:r>
              <a:rPr lang="en-US" dirty="0" smtClean="0"/>
              <a:t>Legal</a:t>
            </a:r>
            <a:r>
              <a:rPr lang="en-US" baseline="0" dirty="0" smtClean="0"/>
              <a:t> Assistance</a:t>
            </a:r>
          </a:p>
          <a:p>
            <a:r>
              <a:rPr lang="en-US" baseline="0" dirty="0" smtClean="0"/>
              <a:t>Education /Training</a:t>
            </a:r>
            <a:endParaRPr lang="en-US" dirty="0" smtClean="0"/>
          </a:p>
          <a:p>
            <a:endParaRPr lang="en-US" dirty="0" smtClean="0"/>
          </a:p>
          <a:p>
            <a:r>
              <a:rPr lang="en-US" dirty="0" smtClean="0"/>
              <a:t>Ask Group --- Do</a:t>
            </a:r>
            <a:r>
              <a:rPr lang="en-US" baseline="0" dirty="0" smtClean="0"/>
              <a:t> you have other services not listed that utilize the intake form?</a:t>
            </a:r>
            <a:endParaRPr lang="en-US" dirty="0"/>
          </a:p>
        </p:txBody>
      </p:sp>
      <p:sp>
        <p:nvSpPr>
          <p:cNvPr id="4" name="Slide Number Placeholder 3"/>
          <p:cNvSpPr>
            <a:spLocks noGrp="1"/>
          </p:cNvSpPr>
          <p:nvPr>
            <p:ph type="sldNum" sz="quarter" idx="10"/>
          </p:nvPr>
        </p:nvSpPr>
        <p:spPr/>
        <p:txBody>
          <a:bodyPr/>
          <a:lstStyle/>
          <a:p>
            <a:fld id="{63C4DD68-189B-4816-8D01-D8F95A66B070}" type="slidenum">
              <a:rPr lang="en-US" smtClean="0"/>
              <a:t>10</a:t>
            </a:fld>
            <a:endParaRPr lang="en-US" dirty="0"/>
          </a:p>
        </p:txBody>
      </p:sp>
    </p:spTree>
    <p:extLst>
      <p:ext uri="{BB962C8B-B14F-4D97-AF65-F5344CB8AC3E}">
        <p14:creationId xmlns:p14="http://schemas.microsoft.com/office/powerpoint/2010/main" val="2029303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222C248-EEBF-4EA6-83EC-3B90967ADC62}" type="datetimeFigureOut">
              <a:rPr lang="en-US" smtClean="0"/>
              <a:t>9/11/2017</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4DEBD2-5342-46A6-A757-38993F250EA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4DEBD2-5342-46A6-A757-38993F250E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4DEBD2-5342-46A6-A757-38993F250E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4DEBD2-5342-46A6-A757-38993F250E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4DEBD2-5342-46A6-A757-38993F250E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4DEBD2-5342-46A6-A757-38993F250EA0}"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4DEBD2-5342-46A6-A757-38993F250EA0}"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4DEBD2-5342-46A6-A757-38993F250E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2C248-EEBF-4EA6-83EC-3B90967ADC62}" type="datetimeFigureOut">
              <a:rPr lang="en-US" smtClean="0"/>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4DEBD2-5342-46A6-A757-38993F250E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222C248-EEBF-4EA6-83EC-3B90967ADC62}" type="datetimeFigureOut">
              <a:rPr lang="en-US" smtClean="0"/>
              <a:t>9/11/2017</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F34DEBD2-5342-46A6-A757-38993F250EA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222C248-EEBF-4EA6-83EC-3B90967ADC62}" type="datetimeFigureOut">
              <a:rPr lang="en-US" smtClean="0"/>
              <a:t>9/11/2017</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F34DEBD2-5342-46A6-A757-38993F250EA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222C248-EEBF-4EA6-83EC-3B90967ADC62}" type="datetimeFigureOut">
              <a:rPr lang="en-US" smtClean="0"/>
              <a:t>9/11/2017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4DEBD2-5342-46A6-A757-38993F250E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okdhs.org/OKDHS%20Form%20Library/02AG049E.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524000"/>
            <a:ext cx="7772400" cy="1752600"/>
          </a:xfrm>
        </p:spPr>
        <p:txBody>
          <a:bodyPr>
            <a:normAutofit fontScale="90000"/>
          </a:bodyPr>
          <a:lstStyle/>
          <a:p>
            <a:r>
              <a:rPr lang="en-US" dirty="0" smtClean="0"/>
              <a:t>Older American’s Act</a:t>
            </a:r>
            <a:br>
              <a:rPr lang="en-US" dirty="0" smtClean="0"/>
            </a:br>
            <a:r>
              <a:rPr lang="en-US" dirty="0" smtClean="0"/>
              <a:t>Intake forms</a:t>
            </a:r>
            <a:br>
              <a:rPr lang="en-US" dirty="0" smtClean="0"/>
            </a:br>
            <a:r>
              <a:rPr lang="en-US" dirty="0" smtClean="0"/>
              <a:t>02AG049E</a:t>
            </a:r>
            <a:endParaRPr lang="en-US" dirty="0"/>
          </a:p>
        </p:txBody>
      </p:sp>
      <p:sp>
        <p:nvSpPr>
          <p:cNvPr id="5" name="Subtitle 4"/>
          <p:cNvSpPr>
            <a:spLocks noGrp="1"/>
          </p:cNvSpPr>
          <p:nvPr>
            <p:ph type="subTitle" idx="1"/>
          </p:nvPr>
        </p:nvSpPr>
        <p:spPr>
          <a:xfrm>
            <a:off x="1447800" y="4572000"/>
            <a:ext cx="6400800" cy="1752600"/>
          </a:xfrm>
        </p:spPr>
        <p:txBody>
          <a:bodyPr/>
          <a:lstStyle/>
          <a:p>
            <a:r>
              <a:rPr lang="en-US" dirty="0" smtClean="0"/>
              <a:t>Rebecca Snellen &amp; Alixa Lee</a:t>
            </a:r>
          </a:p>
          <a:p>
            <a:r>
              <a:rPr lang="en-US" sz="2400" dirty="0" smtClean="0"/>
              <a:t>August 3, 2017</a:t>
            </a:r>
            <a:endParaRPr lang="en-US" sz="2400" dirty="0"/>
          </a:p>
        </p:txBody>
      </p:sp>
      <p:sp>
        <p:nvSpPr>
          <p:cNvPr id="2" name="TextBox 1"/>
          <p:cNvSpPr txBox="1"/>
          <p:nvPr/>
        </p:nvSpPr>
        <p:spPr>
          <a:xfrm>
            <a:off x="2514600" y="3429000"/>
            <a:ext cx="4267200" cy="584775"/>
          </a:xfrm>
          <a:prstGeom prst="rect">
            <a:avLst/>
          </a:prstGeom>
          <a:noFill/>
        </p:spPr>
        <p:txBody>
          <a:bodyPr wrap="square" rtlCol="0">
            <a:spAutoFit/>
          </a:bodyPr>
          <a:lstStyle/>
          <a:p>
            <a:pPr algn="ctr"/>
            <a:r>
              <a:rPr lang="en-US" sz="3200" dirty="0" smtClean="0"/>
              <a:t>“Train </a:t>
            </a:r>
            <a:r>
              <a:rPr lang="en-US" sz="3200" dirty="0"/>
              <a:t>the </a:t>
            </a:r>
            <a:r>
              <a:rPr lang="en-US" sz="3200" dirty="0" smtClean="0"/>
              <a:t>Trainer”</a:t>
            </a:r>
            <a:endParaRPr lang="en-US" sz="3200" dirty="0"/>
          </a:p>
        </p:txBody>
      </p:sp>
    </p:spTree>
    <p:extLst>
      <p:ext uri="{BB962C8B-B14F-4D97-AF65-F5344CB8AC3E}">
        <p14:creationId xmlns:p14="http://schemas.microsoft.com/office/powerpoint/2010/main" val="3916415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6400800" cy="719665"/>
          </a:xfrm>
        </p:spPr>
        <p:txBody>
          <a:bodyPr>
            <a:normAutofit fontScale="90000"/>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Intake/Non In-homes </a:t>
            </a:r>
            <a:r>
              <a:rPr lang="en-US" sz="2800" dirty="0" smtClean="0"/>
              <a:t>form </a:t>
            </a:r>
            <a:endParaRPr lang="en-US" sz="2800" dirty="0"/>
          </a:p>
        </p:txBody>
      </p:sp>
      <p:sp>
        <p:nvSpPr>
          <p:cNvPr id="3" name="Subtitle 2"/>
          <p:cNvSpPr>
            <a:spLocks noGrp="1"/>
          </p:cNvSpPr>
          <p:nvPr>
            <p:ph type="subTitle" idx="1"/>
          </p:nvPr>
        </p:nvSpPr>
        <p:spPr>
          <a:xfrm>
            <a:off x="1219200" y="2209800"/>
            <a:ext cx="6781800" cy="3657600"/>
          </a:xfrm>
        </p:spPr>
        <p:txBody>
          <a:bodyPr>
            <a:normAutofit fontScale="62500" lnSpcReduction="20000"/>
          </a:bodyPr>
          <a:lstStyle/>
          <a:p>
            <a:pPr algn="l"/>
            <a:r>
              <a:rPr lang="en-US" sz="2900" dirty="0" smtClean="0"/>
              <a:t>For Title III participants their packet includes:</a:t>
            </a:r>
          </a:p>
          <a:p>
            <a:pPr marL="342900" indent="-342900" algn="l">
              <a:buFont typeface="Wingdings" panose="05000000000000000000" pitchFamily="2" charset="2"/>
              <a:buChar char="ü"/>
            </a:pPr>
            <a:r>
              <a:rPr lang="en-US" sz="2900" dirty="0" smtClean="0"/>
              <a:t>Title III Program Registration/Intake form (page 1)</a:t>
            </a:r>
          </a:p>
          <a:p>
            <a:pPr marL="342900" indent="-342900" algn="l">
              <a:buFont typeface="Wingdings" panose="05000000000000000000" pitchFamily="2" charset="2"/>
              <a:buChar char="ü"/>
            </a:pPr>
            <a:r>
              <a:rPr lang="en-US" sz="2900" dirty="0" smtClean="0"/>
              <a:t>Program </a:t>
            </a:r>
            <a:r>
              <a:rPr lang="en-US" sz="2900" dirty="0" smtClean="0"/>
              <a:t>Use (page </a:t>
            </a:r>
            <a:r>
              <a:rPr lang="en-US" sz="2900" dirty="0" smtClean="0"/>
              <a:t>2)  </a:t>
            </a:r>
            <a:endParaRPr lang="en-US" sz="2900" dirty="0" smtClean="0"/>
          </a:p>
          <a:p>
            <a:pPr marL="342900" indent="-342900" algn="l">
              <a:buFont typeface="Wingdings" panose="05000000000000000000" pitchFamily="2" charset="2"/>
              <a:buChar char="ü"/>
            </a:pPr>
            <a:endParaRPr lang="en-US" sz="2900" dirty="0" smtClean="0"/>
          </a:p>
          <a:p>
            <a:pPr marL="342900" indent="-342900" algn="l">
              <a:buFont typeface="Wingdings" panose="05000000000000000000" pitchFamily="2" charset="2"/>
              <a:buChar char="ü"/>
            </a:pPr>
            <a:endParaRPr lang="en-US" dirty="0" smtClean="0"/>
          </a:p>
          <a:p>
            <a:pPr algn="l"/>
            <a:r>
              <a:rPr lang="en-US" sz="2600" dirty="0" smtClean="0"/>
              <a:t>Intake (02AG049E) which must be completed for anyone requesting Title III services.  There is an intake form included within each section of Congregate/Non In-home services and In-home services forms. </a:t>
            </a:r>
          </a:p>
          <a:p>
            <a:pPr algn="l"/>
            <a:endParaRPr lang="en-US" dirty="0" smtClean="0"/>
          </a:p>
          <a:p>
            <a:pPr algn="l"/>
            <a:endParaRPr lang="en-US" dirty="0"/>
          </a:p>
          <a:p>
            <a:pPr algn="l"/>
            <a:endParaRPr lang="en-US" dirty="0"/>
          </a:p>
          <a:p>
            <a:pPr algn="l"/>
            <a:r>
              <a:rPr lang="en-US" b="1" i="1" dirty="0" smtClean="0">
                <a:latin typeface="+mj-lt"/>
              </a:rPr>
              <a:t>*Note:  INTAKE may be completed by any Title III staff or service provider, the congregate nutrition client or site manager, and/or Outreach Worker. </a:t>
            </a:r>
            <a:endParaRPr lang="en-US" b="1" i="1" dirty="0">
              <a:latin typeface="+mj-lt"/>
            </a:endParaRPr>
          </a:p>
        </p:txBody>
      </p:sp>
    </p:spTree>
    <p:extLst>
      <p:ext uri="{BB962C8B-B14F-4D97-AF65-F5344CB8AC3E}">
        <p14:creationId xmlns:p14="http://schemas.microsoft.com/office/powerpoint/2010/main" val="4092061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056" y="68348"/>
            <a:ext cx="4267200" cy="369332"/>
          </a:xfrm>
          <a:prstGeom prst="rect">
            <a:avLst/>
          </a:prstGeom>
          <a:noFill/>
        </p:spPr>
        <p:txBody>
          <a:bodyPr wrap="square" rtlCol="0">
            <a:spAutoFit/>
          </a:bodyPr>
          <a:lstStyle/>
          <a:p>
            <a:r>
              <a:rPr lang="en-US" b="1" dirty="0" smtClean="0"/>
              <a:t>Title III Program Registration/Intake Form</a:t>
            </a:r>
            <a:endParaRPr lang="en-US" b="1" dirty="0"/>
          </a:p>
        </p:txBody>
      </p:sp>
      <p:pic>
        <p:nvPicPr>
          <p:cNvPr id="4" name="Picture 3"/>
          <p:cNvPicPr/>
          <p:nvPr/>
        </p:nvPicPr>
        <p:blipFill rotWithShape="1">
          <a:blip r:embed="rId3"/>
          <a:srcRect l="61699" t="12020" r="10897"/>
          <a:stretch/>
        </p:blipFill>
        <p:spPr bwMode="auto">
          <a:xfrm>
            <a:off x="1828800" y="838200"/>
            <a:ext cx="55626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94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70636" t="35757" r="12931" b="9319"/>
          <a:stretch/>
        </p:blipFill>
        <p:spPr bwMode="auto">
          <a:xfrm>
            <a:off x="1524001" y="762000"/>
            <a:ext cx="5943600" cy="533399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740022" y="152400"/>
            <a:ext cx="4508378" cy="369332"/>
          </a:xfrm>
          <a:prstGeom prst="rect">
            <a:avLst/>
          </a:prstGeom>
          <a:noFill/>
        </p:spPr>
        <p:txBody>
          <a:bodyPr wrap="square" rtlCol="0">
            <a:spAutoFit/>
          </a:bodyPr>
          <a:lstStyle/>
          <a:p>
            <a:r>
              <a:rPr lang="en-US" b="1" dirty="0" smtClean="0"/>
              <a:t>Program Use</a:t>
            </a:r>
            <a:endParaRPr lang="en-US" b="1" dirty="0"/>
          </a:p>
        </p:txBody>
      </p:sp>
    </p:spTree>
    <p:extLst>
      <p:ext uri="{BB962C8B-B14F-4D97-AF65-F5344CB8AC3E}">
        <p14:creationId xmlns:p14="http://schemas.microsoft.com/office/powerpoint/2010/main" val="65749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6254044" cy="579970"/>
          </a:xfrm>
        </p:spPr>
        <p:txBody>
          <a:bodyPr>
            <a:normAutofit fontScale="90000"/>
          </a:bodyPr>
          <a:lstStyle/>
          <a:p>
            <a:pPr algn="l"/>
            <a:r>
              <a:rPr lang="en-US" dirty="0" smtClean="0"/>
              <a:t>In-Home Forms </a:t>
            </a:r>
            <a:endParaRPr lang="en-US" dirty="0"/>
          </a:p>
        </p:txBody>
      </p:sp>
      <p:sp>
        <p:nvSpPr>
          <p:cNvPr id="3" name="Text Placeholder 2"/>
          <p:cNvSpPr>
            <a:spLocks noGrp="1"/>
          </p:cNvSpPr>
          <p:nvPr>
            <p:ph type="body" idx="1"/>
          </p:nvPr>
        </p:nvSpPr>
        <p:spPr>
          <a:xfrm>
            <a:off x="990600" y="1828800"/>
            <a:ext cx="7239000" cy="2057400"/>
          </a:xfrm>
        </p:spPr>
        <p:txBody>
          <a:bodyPr>
            <a:normAutofit fontScale="85000" lnSpcReduction="20000"/>
          </a:bodyPr>
          <a:lstStyle/>
          <a:p>
            <a:pPr algn="l"/>
            <a:r>
              <a:rPr lang="en-US" sz="2400" b="1" dirty="0" smtClean="0"/>
              <a:t>For In-home participants their packet includes: </a:t>
            </a:r>
          </a:p>
          <a:p>
            <a:pPr algn="l"/>
            <a:endParaRPr lang="en-US" sz="2400" b="1" dirty="0" smtClean="0"/>
          </a:p>
          <a:p>
            <a:pPr marL="342900" indent="-342900" algn="l">
              <a:buFont typeface="Wingdings" panose="05000000000000000000" pitchFamily="2" charset="2"/>
              <a:buChar char="ü"/>
            </a:pPr>
            <a:r>
              <a:rPr lang="en-US" dirty="0" smtClean="0"/>
              <a:t>Title III Program Registration/Intake Form (page 1)</a:t>
            </a:r>
          </a:p>
          <a:p>
            <a:pPr marL="342900" indent="-342900" algn="l">
              <a:buFont typeface="Wingdings" panose="05000000000000000000" pitchFamily="2" charset="2"/>
              <a:buChar char="ü"/>
            </a:pPr>
            <a:r>
              <a:rPr lang="en-US" dirty="0" smtClean="0"/>
              <a:t>ADLs and IADLs scoring instructions (page 2)</a:t>
            </a:r>
          </a:p>
          <a:p>
            <a:pPr marL="342900" indent="-342900" algn="l">
              <a:buFont typeface="Wingdings" panose="05000000000000000000" pitchFamily="2" charset="2"/>
              <a:buChar char="ü"/>
            </a:pPr>
            <a:r>
              <a:rPr lang="en-US" dirty="0" smtClean="0"/>
              <a:t>Nutrition Screening Checklist (page 3)</a:t>
            </a:r>
          </a:p>
          <a:p>
            <a:pPr marL="342900" indent="-342900" algn="l">
              <a:buFont typeface="Wingdings" panose="05000000000000000000" pitchFamily="2" charset="2"/>
              <a:buChar char="ü"/>
            </a:pPr>
            <a:r>
              <a:rPr lang="en-US" dirty="0" smtClean="0"/>
              <a:t>Release of information and Signatures (page 4)</a:t>
            </a:r>
          </a:p>
          <a:p>
            <a:pPr marL="342900" indent="-342900" algn="l">
              <a:buFont typeface="Wingdings" panose="05000000000000000000" pitchFamily="2" charset="2"/>
              <a:buChar char="ü"/>
            </a:pPr>
            <a:r>
              <a:rPr lang="en-US" dirty="0" smtClean="0"/>
              <a:t>Program Use (page 5)</a:t>
            </a:r>
            <a:endParaRPr lang="en-US" dirty="0"/>
          </a:p>
        </p:txBody>
      </p:sp>
    </p:spTree>
    <p:extLst>
      <p:ext uri="{BB962C8B-B14F-4D97-AF65-F5344CB8AC3E}">
        <p14:creationId xmlns:p14="http://schemas.microsoft.com/office/powerpoint/2010/main" val="266988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20134"/>
            <a:ext cx="4800601" cy="369332"/>
          </a:xfrm>
          <a:prstGeom prst="rect">
            <a:avLst/>
          </a:prstGeom>
          <a:noFill/>
        </p:spPr>
        <p:txBody>
          <a:bodyPr wrap="square" rtlCol="0">
            <a:spAutoFit/>
          </a:bodyPr>
          <a:lstStyle/>
          <a:p>
            <a:r>
              <a:rPr lang="en-US" b="1" dirty="0" smtClean="0"/>
              <a:t>Title III Program Registration/Intake Form </a:t>
            </a:r>
            <a:endParaRPr lang="en-US" b="1" dirty="0"/>
          </a:p>
        </p:txBody>
      </p:sp>
      <p:pic>
        <p:nvPicPr>
          <p:cNvPr id="5" name="Picture 4"/>
          <p:cNvPicPr/>
          <p:nvPr/>
        </p:nvPicPr>
        <p:blipFill rotWithShape="1">
          <a:blip r:embed="rId3"/>
          <a:srcRect l="61699" t="12020" r="10897"/>
          <a:stretch/>
        </p:blipFill>
        <p:spPr bwMode="auto">
          <a:xfrm>
            <a:off x="1981200" y="990600"/>
            <a:ext cx="5181600"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35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70268" t="23279" r="12723" b="22521"/>
          <a:stretch/>
        </p:blipFill>
        <p:spPr bwMode="auto">
          <a:xfrm>
            <a:off x="1447800" y="762000"/>
            <a:ext cx="5791200" cy="52578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316004" y="228600"/>
            <a:ext cx="4856196" cy="369332"/>
          </a:xfrm>
          <a:prstGeom prst="rect">
            <a:avLst/>
          </a:prstGeom>
          <a:noFill/>
        </p:spPr>
        <p:txBody>
          <a:bodyPr wrap="square" rtlCol="0">
            <a:spAutoFit/>
          </a:bodyPr>
          <a:lstStyle/>
          <a:p>
            <a:r>
              <a:rPr lang="en-US" b="1" dirty="0" smtClean="0"/>
              <a:t>ADLs and IADLs scoring instructions </a:t>
            </a:r>
            <a:endParaRPr lang="en-US" b="1" dirty="0"/>
          </a:p>
        </p:txBody>
      </p:sp>
    </p:spTree>
    <p:extLst>
      <p:ext uri="{BB962C8B-B14F-4D97-AF65-F5344CB8AC3E}">
        <p14:creationId xmlns:p14="http://schemas.microsoft.com/office/powerpoint/2010/main" val="184323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9762" y="250341"/>
            <a:ext cx="4724401" cy="369332"/>
          </a:xfrm>
          <a:prstGeom prst="rect">
            <a:avLst/>
          </a:prstGeom>
          <a:noFill/>
        </p:spPr>
        <p:txBody>
          <a:bodyPr wrap="square" rtlCol="0">
            <a:spAutoFit/>
          </a:bodyPr>
          <a:lstStyle/>
          <a:p>
            <a:r>
              <a:rPr lang="en-US" b="1" dirty="0" smtClean="0"/>
              <a:t>Nutrition Screening Checklist </a:t>
            </a:r>
            <a:endParaRPr lang="en-US" b="1" dirty="0"/>
          </a:p>
        </p:txBody>
      </p:sp>
      <p:pic>
        <p:nvPicPr>
          <p:cNvPr id="5" name="Picture 4"/>
          <p:cNvPicPr/>
          <p:nvPr/>
        </p:nvPicPr>
        <p:blipFill rotWithShape="1">
          <a:blip r:embed="rId3"/>
          <a:srcRect l="61378" t="11619" r="10898"/>
          <a:stretch/>
        </p:blipFill>
        <p:spPr bwMode="auto">
          <a:xfrm>
            <a:off x="1516889" y="914400"/>
            <a:ext cx="6184037" cy="5029200"/>
          </a:xfrm>
          <a:prstGeom prst="rect">
            <a:avLst/>
          </a:prstGeom>
          <a:ln>
            <a:noFill/>
          </a:ln>
          <a:extLst>
            <a:ext uri="{53640926-AAD7-44D8-BBD7-CCE9431645EC}">
              <a14:shadowObscured xmlns:a14="http://schemas.microsoft.com/office/drawing/2010/main"/>
            </a:ext>
          </a:extLst>
        </p:spPr>
      </p:pic>
      <p:sp>
        <p:nvSpPr>
          <p:cNvPr id="6" name="Left Bracket 5"/>
          <p:cNvSpPr/>
          <p:nvPr/>
        </p:nvSpPr>
        <p:spPr>
          <a:xfrm>
            <a:off x="1296814" y="4495800"/>
            <a:ext cx="609600" cy="1447800"/>
          </a:xfrm>
          <a:prstGeom prst="lef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8817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1634" y="228600"/>
            <a:ext cx="5578766" cy="369332"/>
          </a:xfrm>
          <a:prstGeom prst="rect">
            <a:avLst/>
          </a:prstGeom>
          <a:noFill/>
        </p:spPr>
        <p:txBody>
          <a:bodyPr wrap="square" rtlCol="0">
            <a:spAutoFit/>
          </a:bodyPr>
          <a:lstStyle/>
          <a:p>
            <a:r>
              <a:rPr lang="en-US" b="1" dirty="0" smtClean="0"/>
              <a:t>Release of Information and Signatures </a:t>
            </a:r>
            <a:endParaRPr lang="en-US" b="1" dirty="0"/>
          </a:p>
        </p:txBody>
      </p:sp>
      <p:pic>
        <p:nvPicPr>
          <p:cNvPr id="5" name="Picture 4"/>
          <p:cNvPicPr/>
          <p:nvPr/>
        </p:nvPicPr>
        <p:blipFill rotWithShape="1">
          <a:blip r:embed="rId3"/>
          <a:srcRect l="61699" t="10016" r="10737"/>
          <a:stretch/>
        </p:blipFill>
        <p:spPr bwMode="auto">
          <a:xfrm>
            <a:off x="1600200" y="990600"/>
            <a:ext cx="57150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7357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70134" t="35439" r="12456" b="8623"/>
          <a:stretch/>
        </p:blipFill>
        <p:spPr bwMode="auto">
          <a:xfrm>
            <a:off x="1600200" y="762000"/>
            <a:ext cx="5486399" cy="53340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143000" y="228600"/>
            <a:ext cx="4800600" cy="369332"/>
          </a:xfrm>
          <a:prstGeom prst="rect">
            <a:avLst/>
          </a:prstGeom>
          <a:noFill/>
        </p:spPr>
        <p:txBody>
          <a:bodyPr wrap="square" rtlCol="0">
            <a:spAutoFit/>
          </a:bodyPr>
          <a:lstStyle/>
          <a:p>
            <a:r>
              <a:rPr lang="en-US" b="1" dirty="0" smtClean="0"/>
              <a:t>Program Use </a:t>
            </a:r>
            <a:endParaRPr lang="en-US" b="1" dirty="0"/>
          </a:p>
        </p:txBody>
      </p:sp>
    </p:spTree>
    <p:extLst>
      <p:ext uri="{BB962C8B-B14F-4D97-AF65-F5344CB8AC3E}">
        <p14:creationId xmlns:p14="http://schemas.microsoft.com/office/powerpoint/2010/main" val="311945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6858000" cy="643465"/>
          </a:xfrm>
        </p:spPr>
        <p:txBody>
          <a:bodyPr>
            <a:normAutofit/>
          </a:bodyPr>
          <a:lstStyle/>
          <a:p>
            <a:pPr algn="l"/>
            <a:r>
              <a:rPr lang="en-US" sz="3200" dirty="0" smtClean="0"/>
              <a:t>Congregate </a:t>
            </a:r>
            <a:r>
              <a:rPr lang="en-US" sz="3200" dirty="0" smtClean="0"/>
              <a:t>Services </a:t>
            </a:r>
            <a:endParaRPr lang="en-US" sz="3200" dirty="0"/>
          </a:p>
        </p:txBody>
      </p:sp>
      <p:sp>
        <p:nvSpPr>
          <p:cNvPr id="3" name="Subtitle 2"/>
          <p:cNvSpPr>
            <a:spLocks noGrp="1"/>
          </p:cNvSpPr>
          <p:nvPr>
            <p:ph type="subTitle" idx="1"/>
          </p:nvPr>
        </p:nvSpPr>
        <p:spPr>
          <a:xfrm>
            <a:off x="1143000" y="2133600"/>
            <a:ext cx="5712179" cy="1524000"/>
          </a:xfrm>
        </p:spPr>
        <p:txBody>
          <a:bodyPr>
            <a:normAutofit fontScale="77500" lnSpcReduction="20000"/>
          </a:bodyPr>
          <a:lstStyle/>
          <a:p>
            <a:pPr algn="l"/>
            <a:r>
              <a:rPr lang="en-US" dirty="0" smtClean="0"/>
              <a:t>For Congregate participants their packet includes: </a:t>
            </a:r>
          </a:p>
          <a:p>
            <a:pPr marL="342900" indent="-342900" algn="l">
              <a:buFont typeface="Wingdings" panose="05000000000000000000" pitchFamily="2" charset="2"/>
              <a:buChar char="ü"/>
            </a:pPr>
            <a:r>
              <a:rPr lang="en-US" dirty="0" smtClean="0"/>
              <a:t>Title III Program Registration/Intake Form ( page 1)</a:t>
            </a:r>
          </a:p>
          <a:p>
            <a:pPr marL="342900" indent="-342900" algn="l">
              <a:buFont typeface="Wingdings" panose="05000000000000000000" pitchFamily="2" charset="2"/>
              <a:buChar char="ü"/>
            </a:pPr>
            <a:r>
              <a:rPr lang="en-US" dirty="0" smtClean="0"/>
              <a:t>Nutrition Screening Checklist (page 2)</a:t>
            </a:r>
          </a:p>
          <a:p>
            <a:pPr marL="342900" indent="-342900" algn="l">
              <a:buFont typeface="Wingdings" panose="05000000000000000000" pitchFamily="2" charset="2"/>
              <a:buChar char="ü"/>
            </a:pPr>
            <a:r>
              <a:rPr lang="en-US" dirty="0" smtClean="0"/>
              <a:t>Release of Information and Signatures (page 3) </a:t>
            </a:r>
          </a:p>
          <a:p>
            <a:pPr marL="342900" indent="-342900" algn="l">
              <a:buFont typeface="Wingdings" panose="05000000000000000000" pitchFamily="2" charset="2"/>
              <a:buChar char="ü"/>
            </a:pPr>
            <a:r>
              <a:rPr lang="en-US" dirty="0" smtClean="0"/>
              <a:t>Program Use (page 4)</a:t>
            </a:r>
            <a:endParaRPr lang="en-US" dirty="0"/>
          </a:p>
        </p:txBody>
      </p:sp>
    </p:spTree>
    <p:extLst>
      <p:ext uri="{BB962C8B-B14F-4D97-AF65-F5344CB8AC3E}">
        <p14:creationId xmlns:p14="http://schemas.microsoft.com/office/powerpoint/2010/main" val="238417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1"/>
            <a:ext cx="6254044" cy="838199"/>
          </a:xfrm>
        </p:spPr>
        <p:txBody>
          <a:bodyPr/>
          <a:lstStyle/>
          <a:p>
            <a:pPr algn="l"/>
            <a:r>
              <a:rPr lang="en-US" dirty="0" smtClean="0"/>
              <a:t>02AG049E</a:t>
            </a:r>
            <a:endParaRPr lang="en-US" dirty="0"/>
          </a:p>
        </p:txBody>
      </p:sp>
      <p:sp>
        <p:nvSpPr>
          <p:cNvPr id="3" name="Text Placeholder 2"/>
          <p:cNvSpPr>
            <a:spLocks noGrp="1"/>
          </p:cNvSpPr>
          <p:nvPr>
            <p:ph type="body" idx="1"/>
          </p:nvPr>
        </p:nvSpPr>
        <p:spPr>
          <a:xfrm>
            <a:off x="1456267" y="1981200"/>
            <a:ext cx="6231467" cy="3053645"/>
          </a:xfrm>
        </p:spPr>
        <p:txBody>
          <a:bodyPr/>
          <a:lstStyle/>
          <a:p>
            <a:pPr algn="l"/>
            <a:r>
              <a:rPr lang="en-US" dirty="0" smtClean="0"/>
              <a:t>The forms (02AG049E dated </a:t>
            </a:r>
            <a:r>
              <a:rPr lang="en-US" dirty="0" smtClean="0"/>
              <a:t>09/01/17</a:t>
            </a:r>
            <a:r>
              <a:rPr lang="en-US" dirty="0" smtClean="0"/>
              <a:t>) required by Oklahoma DHS Aging Services to register a Title III participant were developed to gather required National Aging Program Information System (NAPIS) data for completion of the Administration of Aging’s Older Americans Act State Program Report and are Adobe Live forms. </a:t>
            </a:r>
          </a:p>
          <a:p>
            <a:pPr algn="l"/>
            <a:endParaRPr lang="en-US" dirty="0"/>
          </a:p>
          <a:p>
            <a:pPr algn="l"/>
            <a:endParaRPr lang="en-US" dirty="0"/>
          </a:p>
        </p:txBody>
      </p:sp>
    </p:spTree>
    <p:extLst>
      <p:ext uri="{BB962C8B-B14F-4D97-AF65-F5344CB8AC3E}">
        <p14:creationId xmlns:p14="http://schemas.microsoft.com/office/powerpoint/2010/main" val="254739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70407" t="15632" r="12587" b="29830"/>
          <a:stretch/>
        </p:blipFill>
        <p:spPr bwMode="auto">
          <a:xfrm>
            <a:off x="1828800" y="685800"/>
            <a:ext cx="5638800" cy="5486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295400" y="120134"/>
            <a:ext cx="4876800" cy="369332"/>
          </a:xfrm>
          <a:prstGeom prst="rect">
            <a:avLst/>
          </a:prstGeom>
          <a:noFill/>
        </p:spPr>
        <p:txBody>
          <a:bodyPr wrap="square" rtlCol="0">
            <a:spAutoFit/>
          </a:bodyPr>
          <a:lstStyle/>
          <a:p>
            <a:r>
              <a:rPr lang="en-US" b="1" dirty="0" smtClean="0"/>
              <a:t>Title III Program Registration /Intake Form </a:t>
            </a:r>
            <a:endParaRPr lang="en-US" b="1" dirty="0"/>
          </a:p>
        </p:txBody>
      </p:sp>
    </p:spTree>
    <p:extLst>
      <p:ext uri="{BB962C8B-B14F-4D97-AF65-F5344CB8AC3E}">
        <p14:creationId xmlns:p14="http://schemas.microsoft.com/office/powerpoint/2010/main" val="98063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70134" t="22931" r="12589" b="22868"/>
          <a:stretch/>
        </p:blipFill>
        <p:spPr bwMode="auto">
          <a:xfrm>
            <a:off x="1066800" y="762000"/>
            <a:ext cx="6324599" cy="5334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00200" y="120134"/>
            <a:ext cx="4953000" cy="369332"/>
          </a:xfrm>
          <a:prstGeom prst="rect">
            <a:avLst/>
          </a:prstGeom>
          <a:noFill/>
        </p:spPr>
        <p:txBody>
          <a:bodyPr wrap="square" rtlCol="0">
            <a:spAutoFit/>
          </a:bodyPr>
          <a:lstStyle/>
          <a:p>
            <a:r>
              <a:rPr lang="en-US" b="1" dirty="0" smtClean="0"/>
              <a:t>Nutrition Screening Checklist</a:t>
            </a:r>
            <a:endParaRPr lang="en-US" b="1" dirty="0"/>
          </a:p>
        </p:txBody>
      </p:sp>
    </p:spTree>
    <p:extLst>
      <p:ext uri="{BB962C8B-B14F-4D97-AF65-F5344CB8AC3E}">
        <p14:creationId xmlns:p14="http://schemas.microsoft.com/office/powerpoint/2010/main" val="187124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789" y="113359"/>
            <a:ext cx="4953000" cy="369332"/>
          </a:xfrm>
          <a:prstGeom prst="rect">
            <a:avLst/>
          </a:prstGeom>
          <a:noFill/>
        </p:spPr>
        <p:txBody>
          <a:bodyPr wrap="square" rtlCol="0">
            <a:spAutoFit/>
          </a:bodyPr>
          <a:lstStyle/>
          <a:p>
            <a:r>
              <a:rPr lang="en-US" b="1" dirty="0" smtClean="0"/>
              <a:t>Release of Information and Signatures </a:t>
            </a:r>
            <a:endParaRPr lang="en-US" b="1" dirty="0"/>
          </a:p>
        </p:txBody>
      </p:sp>
      <p:pic>
        <p:nvPicPr>
          <p:cNvPr id="4" name="Picture 3"/>
          <p:cNvPicPr/>
          <p:nvPr/>
        </p:nvPicPr>
        <p:blipFill rotWithShape="1">
          <a:blip r:embed="rId3"/>
          <a:srcRect l="61699" t="10016" r="10737"/>
          <a:stretch/>
        </p:blipFill>
        <p:spPr bwMode="auto">
          <a:xfrm>
            <a:off x="1219200" y="990600"/>
            <a:ext cx="64008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18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70000" t="35439" r="12589" b="8970"/>
          <a:stretch/>
        </p:blipFill>
        <p:spPr bwMode="auto">
          <a:xfrm>
            <a:off x="1371600" y="685800"/>
            <a:ext cx="6096000" cy="541019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371600" y="152400"/>
            <a:ext cx="4648200" cy="369332"/>
          </a:xfrm>
          <a:prstGeom prst="rect">
            <a:avLst/>
          </a:prstGeom>
          <a:noFill/>
        </p:spPr>
        <p:txBody>
          <a:bodyPr wrap="square" rtlCol="0">
            <a:spAutoFit/>
          </a:bodyPr>
          <a:lstStyle/>
          <a:p>
            <a:r>
              <a:rPr lang="en-US" b="1" dirty="0" smtClean="0"/>
              <a:t>Program Use </a:t>
            </a:r>
            <a:endParaRPr lang="en-US" b="1" dirty="0"/>
          </a:p>
        </p:txBody>
      </p:sp>
    </p:spTree>
    <p:extLst>
      <p:ext uri="{BB962C8B-B14F-4D97-AF65-F5344CB8AC3E}">
        <p14:creationId xmlns:p14="http://schemas.microsoft.com/office/powerpoint/2010/main" val="309578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Questions?</a:t>
            </a:r>
            <a:endParaRPr lang="en-US" dirty="0"/>
          </a:p>
        </p:txBody>
      </p:sp>
    </p:spTree>
    <p:extLst>
      <p:ext uri="{BB962C8B-B14F-4D97-AF65-F5344CB8AC3E}">
        <p14:creationId xmlns:p14="http://schemas.microsoft.com/office/powerpoint/2010/main" val="71467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38400"/>
            <a:ext cx="6965245" cy="1202485"/>
          </a:xfrm>
        </p:spPr>
        <p:txBody>
          <a:bodyPr/>
          <a:lstStyle/>
          <a:p>
            <a:r>
              <a:rPr lang="en-US" dirty="0" smtClean="0"/>
              <a:t>Thank you!</a:t>
            </a:r>
            <a:endParaRPr lang="en-US" dirty="0"/>
          </a:p>
        </p:txBody>
      </p:sp>
    </p:spTree>
    <p:extLst>
      <p:ext uri="{BB962C8B-B14F-4D97-AF65-F5344CB8AC3E}">
        <p14:creationId xmlns:p14="http://schemas.microsoft.com/office/powerpoint/2010/main" val="128262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6254044" cy="1362075"/>
          </a:xfrm>
        </p:spPr>
        <p:txBody>
          <a:bodyPr>
            <a:normAutofit fontScale="90000"/>
          </a:bodyPr>
          <a:lstStyle/>
          <a:p>
            <a:pPr algn="l"/>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2000" dirty="0" smtClean="0"/>
              <a:t/>
            </a:r>
            <a:br>
              <a:rPr lang="en-US" sz="2000" dirty="0" smtClean="0"/>
            </a:br>
            <a:endParaRPr lang="en-US" sz="2000" dirty="0"/>
          </a:p>
        </p:txBody>
      </p:sp>
      <p:sp>
        <p:nvSpPr>
          <p:cNvPr id="3" name="Text Placeholder 2"/>
          <p:cNvSpPr>
            <a:spLocks noGrp="1"/>
          </p:cNvSpPr>
          <p:nvPr>
            <p:ph type="body" idx="1"/>
          </p:nvPr>
        </p:nvSpPr>
        <p:spPr>
          <a:xfrm>
            <a:off x="838200" y="609600"/>
            <a:ext cx="7001522" cy="1142999"/>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pPr algn="l"/>
            <a:r>
              <a:rPr lang="en-US" sz="13500" b="1" dirty="0" smtClean="0">
                <a:latin typeface="+mj-lt"/>
              </a:rPr>
              <a:t>Reminder</a:t>
            </a:r>
            <a:endParaRPr lang="en-US" sz="13500" b="1" dirty="0">
              <a:latin typeface="+mj-lt"/>
            </a:endParaRPr>
          </a:p>
        </p:txBody>
      </p:sp>
      <p:sp>
        <p:nvSpPr>
          <p:cNvPr id="4" name="Rectangle 3"/>
          <p:cNvSpPr/>
          <p:nvPr/>
        </p:nvSpPr>
        <p:spPr>
          <a:xfrm>
            <a:off x="838200" y="2286000"/>
            <a:ext cx="7467600" cy="2308324"/>
          </a:xfrm>
          <a:prstGeom prst="rect">
            <a:avLst/>
          </a:prstGeom>
        </p:spPr>
        <p:txBody>
          <a:bodyPr wrap="square">
            <a:spAutoFit/>
          </a:bodyPr>
          <a:lstStyle/>
          <a:p>
            <a:r>
              <a:rPr lang="en-US" dirty="0" smtClean="0"/>
              <a:t>A packet of the new form can be accessed by at DHS forms site:</a:t>
            </a:r>
            <a:br>
              <a:rPr lang="en-US" dirty="0" smtClean="0"/>
            </a:br>
            <a:r>
              <a:rPr lang="en-US" dirty="0" smtClean="0">
                <a:hlinkClick r:id="rId3"/>
              </a:rPr>
              <a:t>http://www.okdhs.org/OKDHS%20Form%20Library/02AG049E.pdf</a:t>
            </a:r>
            <a:r>
              <a:rPr lang="en-US" dirty="0" smtClean="0"/>
              <a:t/>
            </a:r>
            <a:br>
              <a:rPr lang="en-US" dirty="0" smtClean="0"/>
            </a:br>
            <a:r>
              <a:rPr lang="en-US" dirty="0" smtClean="0"/>
              <a:t/>
            </a:r>
            <a:br>
              <a:rPr lang="en-US" dirty="0" smtClean="0"/>
            </a:br>
            <a:r>
              <a:rPr lang="en-US" dirty="0" smtClean="0"/>
              <a:t>These are Adobe Live forms and may be reproduced for your use.  Please note if utilizing electronic forms to complete, information will transfer from intake form to remaining forms if it is requesting duplicate information for those services.  These forms have the ability to autofill names and calculate scores. </a:t>
            </a:r>
            <a:endParaRPr lang="en-US" dirty="0"/>
          </a:p>
        </p:txBody>
      </p:sp>
    </p:spTree>
    <p:extLst>
      <p:ext uri="{BB962C8B-B14F-4D97-AF65-F5344CB8AC3E}">
        <p14:creationId xmlns:p14="http://schemas.microsoft.com/office/powerpoint/2010/main" val="87637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254044" cy="685800"/>
          </a:xfrm>
        </p:spPr>
        <p:txBody>
          <a:bodyPr>
            <a:normAutofit fontScale="90000"/>
          </a:bodyPr>
          <a:lstStyle/>
          <a:p>
            <a:pPr algn="l"/>
            <a:r>
              <a:rPr lang="en-US" dirty="0" smtClean="0"/>
              <a:t>Eligibility</a:t>
            </a:r>
            <a:endParaRPr lang="en-US" dirty="0"/>
          </a:p>
        </p:txBody>
      </p:sp>
      <p:sp>
        <p:nvSpPr>
          <p:cNvPr id="3" name="Text Placeholder 2"/>
          <p:cNvSpPr>
            <a:spLocks noGrp="1"/>
          </p:cNvSpPr>
          <p:nvPr>
            <p:ph type="body" idx="1"/>
          </p:nvPr>
        </p:nvSpPr>
        <p:spPr>
          <a:xfrm>
            <a:off x="990600" y="1524000"/>
            <a:ext cx="7086600" cy="4343400"/>
          </a:xfrm>
        </p:spPr>
        <p:txBody>
          <a:bodyPr>
            <a:normAutofit/>
          </a:bodyPr>
          <a:lstStyle/>
          <a:p>
            <a:pPr marL="800100" lvl="1" indent="-342900">
              <a:buFont typeface="Wingdings" panose="05000000000000000000" pitchFamily="2" charset="2"/>
              <a:buChar char="v"/>
            </a:pPr>
            <a:endParaRPr lang="en-US" sz="2000" dirty="0" smtClean="0">
              <a:solidFill>
                <a:schemeClr val="tx1"/>
              </a:solidFill>
            </a:endParaRPr>
          </a:p>
          <a:p>
            <a:pPr marL="800100" lvl="1" indent="-342900">
              <a:buFont typeface="Wingdings" panose="05000000000000000000" pitchFamily="2" charset="2"/>
              <a:buChar char="v"/>
            </a:pPr>
            <a:endParaRPr lang="en-US" sz="2000" dirty="0">
              <a:solidFill>
                <a:schemeClr val="tx1"/>
              </a:solidFill>
            </a:endParaRPr>
          </a:p>
          <a:p>
            <a:pPr marL="800100" lvl="1" indent="-342900">
              <a:buFont typeface="Wingdings" panose="05000000000000000000" pitchFamily="2" charset="2"/>
              <a:buChar char="ü"/>
            </a:pPr>
            <a:r>
              <a:rPr lang="en-US" sz="2000" dirty="0" smtClean="0">
                <a:solidFill>
                  <a:schemeClr val="tx1"/>
                </a:solidFill>
              </a:rPr>
              <a:t>The </a:t>
            </a:r>
            <a:r>
              <a:rPr lang="en-US" sz="2000" dirty="0">
                <a:solidFill>
                  <a:schemeClr val="tx1"/>
                </a:solidFill>
              </a:rPr>
              <a:t>basic eligibility requirements to receive OAA services is to be </a:t>
            </a:r>
            <a:r>
              <a:rPr lang="en-US" sz="2000" dirty="0" smtClean="0">
                <a:solidFill>
                  <a:schemeClr val="tx1"/>
                </a:solidFill>
              </a:rPr>
              <a:t>a </a:t>
            </a:r>
            <a:r>
              <a:rPr lang="en-US" sz="2000" dirty="0">
                <a:solidFill>
                  <a:schemeClr val="tx1"/>
                </a:solidFill>
              </a:rPr>
              <a:t>person 60 years of age or </a:t>
            </a:r>
            <a:r>
              <a:rPr lang="en-US" sz="2000" dirty="0" smtClean="0">
                <a:solidFill>
                  <a:schemeClr val="tx1"/>
                </a:solidFill>
              </a:rPr>
              <a:t>older.</a:t>
            </a:r>
          </a:p>
          <a:p>
            <a:pPr marL="800100" lvl="1" indent="-342900">
              <a:buFont typeface="Wingdings" panose="05000000000000000000" pitchFamily="2" charset="2"/>
              <a:buChar char="ü"/>
            </a:pPr>
            <a:endParaRPr lang="en-US" sz="2000" dirty="0" smtClean="0">
              <a:solidFill>
                <a:schemeClr val="tx1"/>
              </a:solidFill>
            </a:endParaRPr>
          </a:p>
          <a:p>
            <a:pPr marL="800100" lvl="1" indent="-342900">
              <a:buFont typeface="Wingdings" panose="05000000000000000000" pitchFamily="2" charset="2"/>
              <a:buChar char="ü"/>
            </a:pPr>
            <a:endParaRPr lang="en-US" sz="2000" dirty="0">
              <a:solidFill>
                <a:schemeClr val="tx1"/>
              </a:solidFill>
            </a:endParaRPr>
          </a:p>
          <a:p>
            <a:pPr marL="800100" lvl="1" indent="-342900">
              <a:buFont typeface="Wingdings" panose="05000000000000000000" pitchFamily="2" charset="2"/>
              <a:buChar char="ü"/>
            </a:pPr>
            <a:r>
              <a:rPr lang="en-US" sz="2000" dirty="0" smtClean="0">
                <a:solidFill>
                  <a:schemeClr val="tx1"/>
                </a:solidFill>
              </a:rPr>
              <a:t>If person is under 60 years old – corresponding eligibility category will need to be identified and noted within AIM to verify they are eligible for Title III services.</a:t>
            </a:r>
          </a:p>
          <a:p>
            <a:pPr marL="800100" lvl="1" indent="-342900">
              <a:buFont typeface="Wingdings" panose="05000000000000000000" pitchFamily="2" charset="2"/>
              <a:buChar char="ü"/>
            </a:pPr>
            <a:endParaRPr lang="en-US" sz="2000" dirty="0">
              <a:solidFill>
                <a:schemeClr val="tx1"/>
              </a:solidFill>
            </a:endParaRPr>
          </a:p>
        </p:txBody>
      </p:sp>
    </p:spTree>
    <p:extLst>
      <p:ext uri="{BB962C8B-B14F-4D97-AF65-F5344CB8AC3E}">
        <p14:creationId xmlns:p14="http://schemas.microsoft.com/office/powerpoint/2010/main" val="183526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219200"/>
            <a:ext cx="5723468" cy="567265"/>
          </a:xfrm>
        </p:spPr>
        <p:txBody>
          <a:bodyPr>
            <a:normAutofit fontScale="90000"/>
          </a:bodyPr>
          <a:lstStyle/>
          <a:p>
            <a:pPr algn="l"/>
            <a:r>
              <a:rPr lang="en-US" sz="4000" dirty="0" smtClean="0"/>
              <a:t>Person Center Focus</a:t>
            </a:r>
            <a:endParaRPr lang="en-US" sz="4000" dirty="0"/>
          </a:p>
        </p:txBody>
      </p:sp>
      <p:sp>
        <p:nvSpPr>
          <p:cNvPr id="3" name="Subtitle 2"/>
          <p:cNvSpPr>
            <a:spLocks noGrp="1"/>
          </p:cNvSpPr>
          <p:nvPr>
            <p:ph type="subTitle" idx="1"/>
          </p:nvPr>
        </p:nvSpPr>
        <p:spPr>
          <a:xfrm>
            <a:off x="1676400" y="2057400"/>
            <a:ext cx="5712179" cy="2822222"/>
          </a:xfrm>
        </p:spPr>
        <p:txBody>
          <a:bodyPr>
            <a:normAutofit fontScale="85000" lnSpcReduction="10000"/>
          </a:bodyPr>
          <a:lstStyle/>
          <a:p>
            <a:pPr algn="l"/>
            <a:r>
              <a:rPr lang="en-US" dirty="0" smtClean="0"/>
              <a:t>Completing the intake forms consist of : </a:t>
            </a:r>
          </a:p>
          <a:p>
            <a:pPr marL="342900" indent="-342900" algn="l">
              <a:buFont typeface="Wingdings" panose="05000000000000000000" pitchFamily="2" charset="2"/>
              <a:buChar char="ü"/>
            </a:pPr>
            <a:r>
              <a:rPr lang="en-US" dirty="0"/>
              <a:t>G</a:t>
            </a:r>
            <a:r>
              <a:rPr lang="en-US" dirty="0" smtClean="0"/>
              <a:t>athering information and assisting people in making informed choices to determine the best services available to meet their needs.</a:t>
            </a:r>
          </a:p>
          <a:p>
            <a:pPr algn="l"/>
            <a:r>
              <a:rPr lang="en-US" dirty="0" smtClean="0"/>
              <a:t> Conducting the assessment involves:</a:t>
            </a:r>
          </a:p>
          <a:p>
            <a:pPr marL="342900" indent="-342900" algn="l">
              <a:buFont typeface="Wingdings" panose="05000000000000000000" pitchFamily="2" charset="2"/>
              <a:buChar char="ü"/>
            </a:pPr>
            <a:r>
              <a:rPr lang="en-US" dirty="0" smtClean="0"/>
              <a:t> Understanding the nature and extent of the person’s current situation and understanding their feelings and preferences about the situation.  </a:t>
            </a:r>
            <a:endParaRPr lang="en-US" dirty="0"/>
          </a:p>
        </p:txBody>
      </p:sp>
    </p:spTree>
    <p:extLst>
      <p:ext uri="{BB962C8B-B14F-4D97-AF65-F5344CB8AC3E}">
        <p14:creationId xmlns:p14="http://schemas.microsoft.com/office/powerpoint/2010/main" val="3423931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a:bodyPr>
          <a:lstStyle/>
          <a:p>
            <a:pPr algn="l"/>
            <a:r>
              <a:rPr lang="en-US" sz="3600" dirty="0" smtClean="0"/>
              <a:t>Target Population</a:t>
            </a:r>
            <a:endParaRPr lang="en-US" sz="3600" dirty="0"/>
          </a:p>
        </p:txBody>
      </p:sp>
      <p:sp>
        <p:nvSpPr>
          <p:cNvPr id="3" name="Content Placeholder 2"/>
          <p:cNvSpPr>
            <a:spLocks noGrp="1"/>
          </p:cNvSpPr>
          <p:nvPr>
            <p:ph idx="1"/>
          </p:nvPr>
        </p:nvSpPr>
        <p:spPr>
          <a:xfrm>
            <a:off x="1463040" y="1600200"/>
            <a:ext cx="6196405" cy="4122869"/>
          </a:xfrm>
        </p:spPr>
        <p:txBody>
          <a:bodyPr>
            <a:normAutofit fontScale="92500" lnSpcReduction="10000"/>
          </a:bodyPr>
          <a:lstStyle/>
          <a:p>
            <a:r>
              <a:rPr lang="en-US" dirty="0" smtClean="0"/>
              <a:t>The </a:t>
            </a:r>
            <a:r>
              <a:rPr lang="en-US" dirty="0"/>
              <a:t>OAA specifically </a:t>
            </a:r>
            <a:r>
              <a:rPr lang="en-US" dirty="0" smtClean="0"/>
              <a:t>identifies:</a:t>
            </a:r>
            <a:endParaRPr lang="en-US" dirty="0"/>
          </a:p>
          <a:p>
            <a:pPr marL="537210" lvl="1" indent="-171450">
              <a:buFont typeface="Arial" panose="020B0604020202020204" pitchFamily="34" charset="0"/>
              <a:buChar char="•"/>
            </a:pPr>
            <a:r>
              <a:rPr lang="en-US" dirty="0"/>
              <a:t>Residing in rural areas;</a:t>
            </a:r>
          </a:p>
          <a:p>
            <a:pPr marL="537210" lvl="1" indent="-171450">
              <a:buFont typeface="Arial" panose="020B0604020202020204" pitchFamily="34" charset="0"/>
              <a:buChar char="•"/>
            </a:pPr>
            <a:r>
              <a:rPr lang="en-US" dirty="0"/>
              <a:t>With greatest economic need; </a:t>
            </a:r>
          </a:p>
          <a:p>
            <a:pPr marL="537210" lvl="1" indent="-171450">
              <a:buFont typeface="Arial" panose="020B0604020202020204" pitchFamily="34" charset="0"/>
              <a:buChar char="•"/>
            </a:pPr>
            <a:r>
              <a:rPr lang="en-US" dirty="0"/>
              <a:t>With greatest social need;</a:t>
            </a:r>
          </a:p>
          <a:p>
            <a:pPr marL="537210" lvl="1" indent="-171450">
              <a:buFont typeface="Arial" panose="020B0604020202020204" pitchFamily="34" charset="0"/>
              <a:buChar char="•"/>
            </a:pPr>
            <a:r>
              <a:rPr lang="en-US" dirty="0"/>
              <a:t>With particular attention to low-income minority individuals;</a:t>
            </a:r>
          </a:p>
          <a:p>
            <a:pPr marL="537210" lvl="1" indent="-171450">
              <a:buFont typeface="Arial" panose="020B0604020202020204" pitchFamily="34" charset="0"/>
              <a:buChar char="•"/>
            </a:pPr>
            <a:r>
              <a:rPr lang="en-US" dirty="0"/>
              <a:t>With severe disabilities;</a:t>
            </a:r>
          </a:p>
          <a:p>
            <a:pPr marL="537210" lvl="1" indent="-171450">
              <a:buFont typeface="Arial" panose="020B0604020202020204" pitchFamily="34" charset="0"/>
              <a:buChar char="•"/>
            </a:pPr>
            <a:r>
              <a:rPr lang="en-US" dirty="0"/>
              <a:t>With limited English proficiency;</a:t>
            </a:r>
          </a:p>
          <a:p>
            <a:pPr marL="537210" lvl="1" indent="-171450">
              <a:buFont typeface="Arial" panose="020B0604020202020204" pitchFamily="34" charset="0"/>
              <a:buChar char="•"/>
            </a:pPr>
            <a:r>
              <a:rPr lang="en-US" dirty="0"/>
              <a:t>With Alzheimer’s disease and related disorders with neurological and organic brain dysfunction ( and caregivers of such individuals);</a:t>
            </a:r>
          </a:p>
          <a:p>
            <a:pPr marL="537210" lvl="1" indent="-171450">
              <a:buFont typeface="Arial" panose="020B0604020202020204" pitchFamily="34" charset="0"/>
              <a:buChar char="•"/>
            </a:pPr>
            <a:r>
              <a:rPr lang="en-US" dirty="0"/>
              <a:t>At risk for institutional placement. </a:t>
            </a:r>
          </a:p>
          <a:p>
            <a:endParaRPr lang="en-US" dirty="0" smtClean="0"/>
          </a:p>
          <a:p>
            <a:endParaRPr lang="en-US" sz="2000" dirty="0" smtClean="0"/>
          </a:p>
          <a:p>
            <a:endParaRPr lang="en-US" sz="2000" dirty="0" smtClean="0"/>
          </a:p>
        </p:txBody>
      </p:sp>
    </p:spTree>
    <p:extLst>
      <p:ext uri="{BB962C8B-B14F-4D97-AF65-F5344CB8AC3E}">
        <p14:creationId xmlns:p14="http://schemas.microsoft.com/office/powerpoint/2010/main" val="375157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1"/>
            <a:ext cx="6254044" cy="762000"/>
          </a:xfrm>
        </p:spPr>
        <p:txBody>
          <a:bodyPr>
            <a:normAutofit/>
          </a:bodyPr>
          <a:lstStyle/>
          <a:p>
            <a:pPr algn="l"/>
            <a:r>
              <a:rPr lang="en-US" sz="2800" dirty="0" smtClean="0"/>
              <a:t>Completion and Accuracy </a:t>
            </a:r>
            <a:endParaRPr lang="en-US" sz="2800" dirty="0"/>
          </a:p>
        </p:txBody>
      </p:sp>
      <p:sp>
        <p:nvSpPr>
          <p:cNvPr id="3" name="Text Placeholder 2"/>
          <p:cNvSpPr>
            <a:spLocks noGrp="1"/>
          </p:cNvSpPr>
          <p:nvPr>
            <p:ph type="body" idx="1"/>
          </p:nvPr>
        </p:nvSpPr>
        <p:spPr>
          <a:xfrm>
            <a:off x="1066800" y="1676400"/>
            <a:ext cx="6231467" cy="4038600"/>
          </a:xfrm>
        </p:spPr>
        <p:txBody>
          <a:bodyPr>
            <a:normAutofit fontScale="85000" lnSpcReduction="20000"/>
          </a:bodyPr>
          <a:lstStyle/>
          <a:p>
            <a:pPr algn="l"/>
            <a:r>
              <a:rPr lang="en-US" b="1" dirty="0" smtClean="0"/>
              <a:t>It is extremely important the forms are as complete and accurate as possible.  If any blanks occur explanations will need to be noted on the forms as well as within AIM  Other Information Section.  </a:t>
            </a:r>
          </a:p>
          <a:p>
            <a:pPr algn="l"/>
            <a:endParaRPr lang="en-US" dirty="0"/>
          </a:p>
          <a:p>
            <a:pPr algn="l"/>
            <a:r>
              <a:rPr lang="en-US" b="1" i="1" u="sng" dirty="0" smtClean="0"/>
              <a:t>Remember, the forms completed may be used in a number of ways. </a:t>
            </a:r>
          </a:p>
          <a:p>
            <a:pPr marL="342900" indent="-342900" algn="l">
              <a:buFont typeface="Arial" panose="020B0604020202020204" pitchFamily="34" charset="0"/>
              <a:buChar char="•"/>
            </a:pPr>
            <a:r>
              <a:rPr lang="en-US" dirty="0" smtClean="0"/>
              <a:t>The funding agencies are required as part of their assessment to review a percentage of assessments each time they come out to a site for assessments.  They may also review them to assess program spending. </a:t>
            </a:r>
          </a:p>
          <a:p>
            <a:pPr marL="342900" indent="-342900" algn="l">
              <a:buFont typeface="Arial" panose="020B0604020202020204" pitchFamily="34" charset="0"/>
              <a:buChar char="•"/>
            </a:pPr>
            <a:r>
              <a:rPr lang="en-US" dirty="0" smtClean="0"/>
              <a:t>Review for quality assurance and job performance evaluations by supervisors. </a:t>
            </a:r>
          </a:p>
          <a:p>
            <a:pPr marL="342900" indent="-342900" algn="l">
              <a:buFont typeface="Arial" panose="020B0604020202020204" pitchFamily="34" charset="0"/>
              <a:buChar char="•"/>
            </a:pPr>
            <a:r>
              <a:rPr lang="en-US" dirty="0" smtClean="0"/>
              <a:t>Government regulators may use them to judge compliance with laws. </a:t>
            </a:r>
          </a:p>
          <a:p>
            <a:pPr marL="342900" indent="-342900" algn="l">
              <a:buFont typeface="Arial" panose="020B0604020202020204" pitchFamily="34" charset="0"/>
              <a:buChar char="•"/>
            </a:pPr>
            <a:r>
              <a:rPr lang="en-US" dirty="0" smtClean="0"/>
              <a:t>Individuals may want forms for personal records. </a:t>
            </a:r>
          </a:p>
          <a:p>
            <a:pPr marL="342900" indent="-342900" algn="l">
              <a:buFont typeface="Arial" panose="020B0604020202020204" pitchFamily="34" charset="0"/>
              <a:buChar char="•"/>
            </a:pPr>
            <a:r>
              <a:rPr lang="en-US" dirty="0" smtClean="0"/>
              <a:t>Hearing officers or lawyers may subpoena them for legal actions. </a:t>
            </a:r>
            <a:endParaRPr lang="en-US" dirty="0"/>
          </a:p>
        </p:txBody>
      </p:sp>
    </p:spTree>
    <p:extLst>
      <p:ext uri="{BB962C8B-B14F-4D97-AF65-F5344CB8AC3E}">
        <p14:creationId xmlns:p14="http://schemas.microsoft.com/office/powerpoint/2010/main" val="376289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95400"/>
            <a:ext cx="5723468" cy="795865"/>
          </a:xfrm>
        </p:spPr>
        <p:txBody>
          <a:bodyPr>
            <a:normAutofit fontScale="90000"/>
          </a:bodyPr>
          <a:lstStyle/>
          <a:p>
            <a:pPr algn="l"/>
            <a:r>
              <a:rPr lang="en-US" dirty="0" smtClean="0"/>
              <a:t>Form Packet</a:t>
            </a:r>
            <a:endParaRPr lang="en-US" dirty="0"/>
          </a:p>
        </p:txBody>
      </p:sp>
      <p:sp>
        <p:nvSpPr>
          <p:cNvPr id="3" name="Subtitle 2"/>
          <p:cNvSpPr>
            <a:spLocks noGrp="1"/>
          </p:cNvSpPr>
          <p:nvPr>
            <p:ph type="subTitle" idx="1"/>
          </p:nvPr>
        </p:nvSpPr>
        <p:spPr>
          <a:xfrm>
            <a:off x="1143000" y="2286000"/>
            <a:ext cx="7162800" cy="2974622"/>
          </a:xfrm>
        </p:spPr>
        <p:txBody>
          <a:bodyPr/>
          <a:lstStyle/>
          <a:p>
            <a:pPr algn="l"/>
            <a:r>
              <a:rPr lang="en-US" b="1" dirty="0" smtClean="0"/>
              <a:t> The 02AG049E form is divided by packets:</a:t>
            </a:r>
          </a:p>
          <a:p>
            <a:pPr algn="l"/>
            <a:endParaRPr lang="en-US" b="1" dirty="0" smtClean="0"/>
          </a:p>
          <a:p>
            <a:pPr marL="342900" indent="-342900" algn="l">
              <a:buFont typeface="Arial" panose="020B0604020202020204" pitchFamily="34" charset="0"/>
              <a:buChar char="•"/>
            </a:pPr>
            <a:r>
              <a:rPr lang="en-US" sz="2000" dirty="0" smtClean="0"/>
              <a:t>Title III </a:t>
            </a:r>
            <a:r>
              <a:rPr lang="en-US" sz="2000" dirty="0" smtClean="0"/>
              <a:t>Registration-Intake/ Non In- Home  </a:t>
            </a:r>
            <a:r>
              <a:rPr lang="en-US" sz="2000" dirty="0" smtClean="0"/>
              <a:t>Form </a:t>
            </a:r>
            <a:r>
              <a:rPr lang="en-US" sz="1600" dirty="0" smtClean="0"/>
              <a:t>(2 </a:t>
            </a:r>
            <a:r>
              <a:rPr lang="en-US" sz="1600" dirty="0" smtClean="0"/>
              <a:t>pages to complete)</a:t>
            </a:r>
          </a:p>
          <a:p>
            <a:pPr marL="342900" indent="-342900" algn="l">
              <a:buFont typeface="Arial" panose="020B0604020202020204" pitchFamily="34" charset="0"/>
              <a:buChar char="•"/>
            </a:pPr>
            <a:r>
              <a:rPr lang="en-US" sz="2000" dirty="0"/>
              <a:t>In-Home Forms (</a:t>
            </a:r>
            <a:r>
              <a:rPr lang="en-US" sz="1600" dirty="0"/>
              <a:t>5 pages to complete</a:t>
            </a:r>
            <a:r>
              <a:rPr lang="en-US" sz="2000" dirty="0"/>
              <a:t>)</a:t>
            </a:r>
          </a:p>
          <a:p>
            <a:pPr marL="342900" indent="-342900" algn="l">
              <a:buFont typeface="Arial" panose="020B0604020202020204" pitchFamily="34" charset="0"/>
              <a:buChar char="•"/>
            </a:pPr>
            <a:r>
              <a:rPr lang="en-US" sz="2000" dirty="0" smtClean="0"/>
              <a:t>Congregate </a:t>
            </a:r>
            <a:r>
              <a:rPr lang="en-US" sz="2000" dirty="0" smtClean="0"/>
              <a:t>Form </a:t>
            </a:r>
            <a:r>
              <a:rPr lang="en-US" sz="1600" dirty="0" smtClean="0"/>
              <a:t>(4 pages to complete)</a:t>
            </a:r>
          </a:p>
          <a:p>
            <a:endParaRPr lang="en-US" dirty="0"/>
          </a:p>
        </p:txBody>
      </p:sp>
    </p:spTree>
    <p:extLst>
      <p:ext uri="{BB962C8B-B14F-4D97-AF65-F5344CB8AC3E}">
        <p14:creationId xmlns:p14="http://schemas.microsoft.com/office/powerpoint/2010/main" val="1381926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50481"/>
          <a:stretch/>
        </p:blipFill>
        <p:spPr bwMode="auto">
          <a:xfrm>
            <a:off x="1524000" y="1219200"/>
            <a:ext cx="6172199" cy="4343400"/>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flipH="1">
            <a:off x="5105400" y="2084033"/>
            <a:ext cx="533400" cy="327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29000" y="2030767"/>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346174" y="2743200"/>
            <a:ext cx="457200" cy="380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349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1780</TotalTime>
  <Words>1898</Words>
  <Application>Microsoft Office PowerPoint</Application>
  <PresentationFormat>On-screen Show (4:3)</PresentationFormat>
  <Paragraphs>252</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Pushpin</vt:lpstr>
      <vt:lpstr>Older American’s Act Intake forms 02AG049E</vt:lpstr>
      <vt:lpstr>02AG049E</vt:lpstr>
      <vt:lpstr>               </vt:lpstr>
      <vt:lpstr>Eligibility</vt:lpstr>
      <vt:lpstr>Person Center Focus</vt:lpstr>
      <vt:lpstr>Target Population</vt:lpstr>
      <vt:lpstr>Completion and Accuracy </vt:lpstr>
      <vt:lpstr>Form Packet</vt:lpstr>
      <vt:lpstr>PowerPoint Presentation</vt:lpstr>
      <vt:lpstr>        Intake/Non In-homes form </vt:lpstr>
      <vt:lpstr>PowerPoint Presentation</vt:lpstr>
      <vt:lpstr>PowerPoint Presentation</vt:lpstr>
      <vt:lpstr>In-Home Forms </vt:lpstr>
      <vt:lpstr>PowerPoint Presentation</vt:lpstr>
      <vt:lpstr>PowerPoint Presentation</vt:lpstr>
      <vt:lpstr>PowerPoint Presentation</vt:lpstr>
      <vt:lpstr>PowerPoint Presentation</vt:lpstr>
      <vt:lpstr>PowerPoint Presentation</vt:lpstr>
      <vt:lpstr>Congregate Services </vt:lpstr>
      <vt:lpstr>PowerPoint Presentation</vt:lpstr>
      <vt:lpstr>PowerPoint Presentation</vt:lpstr>
      <vt:lpstr>PowerPoint Presentation</vt:lpstr>
      <vt:lpstr>PowerPoint Presentation</vt:lpstr>
      <vt:lpstr>Questions?</vt:lpstr>
      <vt:lpstr>Thank you!</vt:lpstr>
    </vt:vector>
  </TitlesOfParts>
  <Company>OKDHS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American’s Act Intake forms 02AG049E</dc:title>
  <dc:creator>Lee, Alixa</dc:creator>
  <cp:lastModifiedBy>Snellen, Rebecca</cp:lastModifiedBy>
  <cp:revision>92</cp:revision>
  <dcterms:created xsi:type="dcterms:W3CDTF">2017-07-27T14:11:55Z</dcterms:created>
  <dcterms:modified xsi:type="dcterms:W3CDTF">2017-09-11T22:59:46Z</dcterms:modified>
</cp:coreProperties>
</file>