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258" r:id="rId5"/>
    <p:sldId id="270" r:id="rId6"/>
    <p:sldId id="281" r:id="rId7"/>
    <p:sldId id="282" r:id="rId8"/>
    <p:sldId id="283" r:id="rId9"/>
    <p:sldId id="285" r:id="rId10"/>
    <p:sldId id="286" r:id="rId11"/>
    <p:sldId id="277" r:id="rId12"/>
    <p:sldId id="278" r:id="rId13"/>
    <p:sldId id="279" r:id="rId14"/>
    <p:sldId id="280" r:id="rId15"/>
    <p:sldId id="28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EAF7"/>
    <a:srgbClr val="E4E7B4"/>
    <a:srgbClr val="D9DD97"/>
    <a:srgbClr val="EEF0D2"/>
    <a:srgbClr val="105E3F"/>
    <a:srgbClr val="002144"/>
    <a:srgbClr val="0018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1" autoAdjust="0"/>
    <p:restoredTop sz="94595" autoAdjust="0"/>
  </p:normalViewPr>
  <p:slideViewPr>
    <p:cSldViewPr snapToObjects="1">
      <p:cViewPr varScale="1">
        <p:scale>
          <a:sx n="50" d="100"/>
          <a:sy n="50" d="100"/>
        </p:scale>
        <p:origin x="-892" y="-56"/>
      </p:cViewPr>
      <p:guideLst>
        <p:guide orient="horz" pos="720"/>
        <p:guide pos="5472"/>
        <p:guide pos="1344"/>
        <p:guide pos="864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00EA2-0EB4-7B46-981C-A3AEDF40E524}" type="datetimeFigureOut">
              <a:rPr lang="en-US" smtClean="0"/>
              <a:pPr/>
              <a:t>06/11/2013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D38AC-0C9B-7D46-B3F5-39191195D2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57879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5473C-4022-DF4C-8920-AF44CD5F60EE}" type="datetimeFigureOut">
              <a:rPr lang="en-US" smtClean="0"/>
              <a:pPr/>
              <a:t>06/11/2013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43B2A-9434-C346-B670-7BEB5BC233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5435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419" y="1066800"/>
            <a:ext cx="6273581" cy="18096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8614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B6885E0-7EE2-EC4D-9817-F9F391149F96}" type="datetime1">
              <a:rPr lang="en-US" smtClean="0"/>
              <a:pPr/>
              <a:t>06/11/2013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791200" y="6245854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 smtClean="0">
                <a:solidFill>
                  <a:schemeClr val="bg1"/>
                </a:solidFill>
                <a:latin typeface="Arial"/>
                <a:cs typeface="Arial"/>
              </a:rPr>
              <a:t>www.nasuad.org</a:t>
            </a:r>
            <a:endParaRPr lang="en-US" sz="16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727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partner logos">
    <p:bg>
      <p:bgPr>
        <a:solidFill>
          <a:srgbClr val="E4E7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761495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981201"/>
            <a:ext cx="5867400" cy="1447799"/>
          </a:xfrm>
          <a:prstGeom prst="rect">
            <a:avLst/>
          </a:prstGeo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5867400" cy="2209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72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8614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1D8CEB5-F7FE-A346-BEA1-BA99C10D5F56}" type="datetime1">
              <a:rPr lang="en-US" smtClean="0"/>
              <a:pPr/>
              <a:t>06/11/2013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61" y="446173"/>
            <a:ext cx="4008139" cy="115619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91200" y="6245854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 smtClean="0">
                <a:solidFill>
                  <a:schemeClr val="bg1"/>
                </a:solidFill>
                <a:latin typeface="Arial"/>
                <a:cs typeface="Arial"/>
              </a:rPr>
              <a:t>www.nasuad.org</a:t>
            </a:r>
            <a:endParaRPr lang="en-US" sz="16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320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2105629"/>
            <a:ext cx="5867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228" y="3656806"/>
            <a:ext cx="5865215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8402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629400" cy="11430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629400" cy="3992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972038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629400" cy="11430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629400" cy="3992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972038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5978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419" y="1066800"/>
            <a:ext cx="6273581" cy="18096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125590" y="3428999"/>
            <a:ext cx="587781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001835"/>
                </a:solidFill>
                <a:latin typeface="Arial"/>
                <a:cs typeface="Arial"/>
              </a:rPr>
              <a:t>For more</a:t>
            </a:r>
            <a:r>
              <a:rPr lang="en-US" baseline="0" dirty="0" smtClean="0">
                <a:solidFill>
                  <a:srgbClr val="001835"/>
                </a:solidFill>
                <a:latin typeface="Arial"/>
                <a:cs typeface="Arial"/>
              </a:rPr>
              <a:t> information, please visit: </a:t>
            </a:r>
            <a:r>
              <a:rPr lang="en-US" b="1" u="none" dirty="0" smtClean="0">
                <a:solidFill>
                  <a:srgbClr val="105E3F"/>
                </a:solidFill>
                <a:latin typeface="Arial"/>
                <a:cs typeface="Arial"/>
              </a:rPr>
              <a:t>www.nasuad.org</a:t>
            </a:r>
          </a:p>
          <a:p>
            <a:pPr algn="r">
              <a:lnSpc>
                <a:spcPct val="150000"/>
              </a:lnSpc>
            </a:pPr>
            <a:r>
              <a:rPr lang="en-US" b="0" dirty="0" smtClean="0">
                <a:solidFill>
                  <a:srgbClr val="001835"/>
                </a:solidFill>
                <a:latin typeface="Arial"/>
                <a:cs typeface="Arial"/>
              </a:rPr>
              <a:t>Or call us at: </a:t>
            </a:r>
            <a:r>
              <a:rPr lang="en-US" b="1" dirty="0" smtClean="0">
                <a:solidFill>
                  <a:srgbClr val="001835"/>
                </a:solidFill>
                <a:latin typeface="Arial"/>
                <a:cs typeface="Arial"/>
              </a:rPr>
              <a:t>202-898-2578 </a:t>
            </a:r>
            <a:endParaRPr lang="en-US" b="1" dirty="0">
              <a:solidFill>
                <a:srgbClr val="0018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356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partner logos">
    <p:bg>
      <p:bgPr>
        <a:solidFill>
          <a:srgbClr val="B5E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23127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87960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85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2" r:id="rId5"/>
    <p:sldLayoutId id="2147483677" r:id="rId6"/>
    <p:sldLayoutId id="2147483678" r:id="rId7"/>
    <p:sldLayoutId id="2147483681" r:id="rId8"/>
    <p:sldLayoutId id="2147483658" r:id="rId9"/>
    <p:sldLayoutId id="2147483680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2214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2214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2214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2214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2214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df"/><Relationship Id="rId13" Type="http://schemas.openxmlformats.org/officeDocument/2006/relationships/image" Target="../media/image21.png"/><Relationship Id="rId18" Type="http://schemas.openxmlformats.org/officeDocument/2006/relationships/image" Target="../media/image42.pdf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6.pdf"/><Relationship Id="rId17" Type="http://schemas.openxmlformats.org/officeDocument/2006/relationships/image" Target="../media/image23.png"/><Relationship Id="rId2" Type="http://schemas.openxmlformats.org/officeDocument/2006/relationships/image" Target="../media/image26.pdf"/><Relationship Id="rId16" Type="http://schemas.openxmlformats.org/officeDocument/2006/relationships/image" Target="../media/image40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df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34.pdf"/><Relationship Id="rId19" Type="http://schemas.openxmlformats.org/officeDocument/2006/relationships/image" Target="../media/image24.png"/><Relationship Id="rId4" Type="http://schemas.openxmlformats.org/officeDocument/2006/relationships/image" Target="../media/image28.pdf"/><Relationship Id="rId9" Type="http://schemas.openxmlformats.org/officeDocument/2006/relationships/image" Target="../media/image19.png"/><Relationship Id="rId14" Type="http://schemas.openxmlformats.org/officeDocument/2006/relationships/image" Target="../media/image38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d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uad.org/newsroom/archive/2013/aging_in_america_we_can_do_better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6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0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d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d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1905001"/>
            <a:ext cx="5867400" cy="1447799"/>
          </a:xfrm>
        </p:spPr>
        <p:txBody>
          <a:bodyPr/>
          <a:lstStyle/>
          <a:p>
            <a:r>
              <a:rPr lang="en-US" sz="7900" cap="all" dirty="0" smtClean="0">
                <a:solidFill>
                  <a:schemeClr val="tx2">
                    <a:lumMod val="50000"/>
                  </a:schemeClr>
                </a:solidFill>
              </a:rPr>
              <a:t>Aging</a:t>
            </a:r>
            <a:r>
              <a:rPr lang="en-US" sz="7900" cap="all" dirty="0" smtClean="0">
                <a:solidFill>
                  <a:schemeClr val="bg1"/>
                </a:solidFill>
              </a:rPr>
              <a:t> </a:t>
            </a:r>
            <a:r>
              <a:rPr lang="en-US" sz="7900" cap="all" dirty="0" smtClean="0">
                <a:solidFill>
                  <a:srgbClr val="A579A6"/>
                </a:solidFill>
              </a:rPr>
              <a:t>in</a:t>
            </a:r>
            <a:endParaRPr lang="en-US" sz="7900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4343400"/>
            <a:ext cx="5867400" cy="12954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105E3F"/>
                </a:solidFill>
              </a:rPr>
              <a:t>We Can Do Better</a:t>
            </a:r>
            <a:endParaRPr lang="en-US" sz="4400" b="1" dirty="0">
              <a:solidFill>
                <a:srgbClr val="105E3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2CFF-94AF-424C-B354-EDA3CA906DD3}" type="datetime1">
              <a:rPr lang="en-US" smtClean="0"/>
              <a:pPr/>
              <a:t>06/11/2013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971800"/>
            <a:ext cx="5334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00" b="1" cap="all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America</a:t>
            </a:r>
            <a:endParaRPr lang="en-US" sz="7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563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29400" cy="1143000"/>
          </a:xfrm>
        </p:spPr>
        <p:txBody>
          <a:bodyPr wrap="none" anchor="t"/>
          <a:lstStyle/>
          <a:p>
            <a:pPr>
              <a:spcAft>
                <a:spcPts val="600"/>
              </a:spcAft>
            </a:pPr>
            <a:r>
              <a:rPr lang="en-US" sz="2000" cap="all" dirty="0" smtClean="0">
                <a:solidFill>
                  <a:schemeClr val="accent4">
                    <a:lumMod val="75000"/>
                  </a:schemeClr>
                </a:solidFill>
              </a:rPr>
              <a:t>Older Americans Act Services</a:t>
            </a:r>
            <a:br>
              <a:rPr lang="en-US" sz="2000" cap="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cap="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cap="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800" cap="all" baseline="30000" dirty="0" smtClean="0">
                <a:solidFill>
                  <a:srgbClr val="001835"/>
                </a:solidFill>
              </a:rPr>
              <a:t>Help Seniors stay at home</a:t>
            </a:r>
            <a:r>
              <a:rPr lang="en-US" sz="4400" cap="all" baseline="30000" dirty="0" smtClean="0"/>
              <a:t/>
            </a:r>
            <a:br>
              <a:rPr lang="en-US" sz="4400" cap="all" baseline="30000" dirty="0" smtClean="0"/>
            </a:b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4400" cap="all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Help Seniors Stay Hom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96400" y="838200"/>
            <a:ext cx="5968640" cy="574954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92766" y="4698161"/>
            <a:ext cx="1883834" cy="145954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600200" y="2819400"/>
            <a:ext cx="1752599" cy="1905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260600" y="1905000"/>
            <a:ext cx="2006600" cy="13263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048000" y="2667000"/>
            <a:ext cx="2032000" cy="124541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895600" y="3450335"/>
            <a:ext cx="1981200" cy="142646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2362199" y="1905000"/>
            <a:ext cx="3115733" cy="4252708"/>
            <a:chOff x="2362199" y="1905000"/>
            <a:chExt cx="3115733" cy="425270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2362199" y="4803041"/>
              <a:ext cx="3115733" cy="1354667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Sun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4303136" y="1905000"/>
              <a:ext cx="696431" cy="691234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Bun couple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3657600" y="3956375"/>
              <a:ext cx="1467555" cy="2201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6288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2012 Profile of Older American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4464" t="12862" r="4907" b="11786"/>
              <a:stretch>
                <a:fillRect/>
              </a:stretch>
            </p:blipFill>
          </mc:Choice>
          <mc:Fallback>
            <p:blipFill>
              <a:blip r:embed="rId3"/>
              <a:srcRect l="4464" t="12862" r="4907" b="11786"/>
              <a:stretch>
                <a:fillRect/>
              </a:stretch>
            </p:blipFill>
          </mc:Fallback>
        </mc:AlternateContent>
        <p:spPr>
          <a:xfrm>
            <a:off x="1447800" y="1293011"/>
            <a:ext cx="6324600" cy="4421989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15200" cy="1143000"/>
          </a:xfrm>
        </p:spPr>
        <p:txBody>
          <a:bodyPr/>
          <a:lstStyle/>
          <a:p>
            <a:r>
              <a:rPr lang="en-US" sz="4000" cap="all" baseline="30000" dirty="0" smtClean="0">
                <a:solidFill>
                  <a:srgbClr val="001835"/>
                </a:solidFill>
              </a:rPr>
              <a:t>2012 Profile of older americans</a:t>
            </a:r>
            <a:r>
              <a:rPr lang="en-US" sz="40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0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0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4000" cap="all" baseline="30000" dirty="0"/>
          </a:p>
        </p:txBody>
      </p:sp>
    </p:spTree>
    <p:extLst>
      <p:ext uri="{BB962C8B-B14F-4D97-AF65-F5344CB8AC3E}">
        <p14:creationId xmlns:p14="http://schemas.microsoft.com/office/powerpoint/2010/main" xmlns="" val="266288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848600" cy="2819399"/>
          </a:xfrm>
        </p:spPr>
        <p:txBody>
          <a:bodyPr/>
          <a:lstStyle/>
          <a:p>
            <a:r>
              <a:rPr lang="en-US" dirty="0" smtClean="0"/>
              <a:t>Web: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www.nasuad.org/newsroom/archive/2013/aging_in_america_we_can_do_better.html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CEB5-F7FE-A346-BEA1-BA99C10D5F56}" type="datetime1">
              <a:rPr lang="en-US" smtClean="0"/>
              <a:pPr/>
              <a:t>06/11/2013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65925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215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Why the Time for Reauthorizing and Revitalizing the </a:t>
            </a:r>
            <a:br>
              <a:rPr lang="en-US" sz="4200" dirty="0" smtClean="0"/>
            </a:br>
            <a:r>
              <a:rPr lang="en-US" sz="4200" dirty="0" smtClean="0"/>
              <a:t>Older Americans Act </a:t>
            </a:r>
            <a:br>
              <a:rPr lang="en-US" sz="4200" dirty="0" smtClean="0"/>
            </a:br>
            <a:r>
              <a:rPr lang="en-US" sz="4200" dirty="0" smtClean="0"/>
              <a:t>is Now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633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29400" cy="1143000"/>
          </a:xfrm>
        </p:spPr>
        <p:txBody>
          <a:bodyPr/>
          <a:lstStyle/>
          <a:p>
            <a:r>
              <a:rPr lang="en-US" sz="4800" cap="all" baseline="30000" dirty="0" smtClean="0"/>
              <a:t>Funding for Seniors </a:t>
            </a:r>
            <a:br>
              <a:rPr lang="en-US" sz="4800" cap="all" baseline="30000" dirty="0" smtClean="0"/>
            </a:br>
            <a:r>
              <a:rPr lang="en-US" sz="4800" cap="all" baseline="30000" dirty="0" smtClean="0"/>
              <a:t>Not Keeping Pace</a:t>
            </a:r>
            <a:r>
              <a:rPr lang="en-US" sz="4400" cap="all" baseline="30000" dirty="0" smtClean="0"/>
              <a:t/>
            </a:r>
            <a:br>
              <a:rPr lang="en-US" sz="4400" cap="all" baseline="30000" dirty="0" smtClean="0"/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From 1980 to 2010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4400" cap="all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2000" y="2209800"/>
            <a:ext cx="4267200" cy="2775974"/>
            <a:chOff x="914400" y="2286000"/>
            <a:chExt cx="4724400" cy="3073400"/>
          </a:xfrm>
        </p:grpSpPr>
        <p:sp>
          <p:nvSpPr>
            <p:cNvPr id="8" name="Up Arrow 7"/>
            <p:cNvSpPr/>
            <p:nvPr/>
          </p:nvSpPr>
          <p:spPr>
            <a:xfrm flipH="1">
              <a:off x="914400" y="2286000"/>
              <a:ext cx="4724400" cy="3073400"/>
            </a:xfrm>
            <a:prstGeom prst="upArrow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2514600"/>
              <a:ext cx="2552701" cy="282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60</a:t>
              </a:r>
              <a:r>
                <a:rPr lang="en-US" sz="54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%</a:t>
              </a:r>
            </a:p>
            <a:p>
              <a:pPr algn="ctr"/>
              <a:r>
                <a:rPr lang="en-US" sz="2400" b="1" cap="all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Population </a:t>
              </a:r>
            </a:p>
            <a:p>
              <a:pPr algn="ctr"/>
              <a:r>
                <a:rPr lang="en-US" sz="2400" b="1" cap="all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Increase</a:t>
              </a:r>
            </a:p>
            <a:p>
              <a:pPr algn="ctr"/>
              <a:r>
                <a:rPr lang="en-US" b="1" cap="all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Adults 65+</a:t>
              </a:r>
              <a:endParaRPr lang="en-US" b="1" cap="all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95600" y="3448664"/>
            <a:ext cx="4267200" cy="2925097"/>
            <a:chOff x="3276600" y="3657600"/>
            <a:chExt cx="4724400" cy="3238500"/>
          </a:xfrm>
        </p:grpSpPr>
        <p:sp>
          <p:nvSpPr>
            <p:cNvPr id="13" name="Up Arrow 12"/>
            <p:cNvSpPr/>
            <p:nvPr/>
          </p:nvSpPr>
          <p:spPr>
            <a:xfrm flipH="1" flipV="1">
              <a:off x="3276600" y="3822700"/>
              <a:ext cx="4724400" cy="3073400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33900" y="3657600"/>
              <a:ext cx="2209800" cy="28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59</a:t>
              </a:r>
              <a:r>
                <a:rPr lang="en-US" sz="54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%</a:t>
              </a:r>
            </a:p>
            <a:p>
              <a:pPr algn="ctr"/>
              <a:r>
                <a:rPr lang="en-US" sz="2400" b="1" cap="all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Funding</a:t>
              </a:r>
            </a:p>
            <a:p>
              <a:pPr algn="ctr"/>
              <a:r>
                <a:rPr lang="en-US" sz="2400" b="1" cap="all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Decrease</a:t>
              </a:r>
            </a:p>
            <a:p>
              <a:pPr algn="ctr"/>
              <a:r>
                <a:rPr lang="en-US" b="1" cap="all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A</a:t>
              </a:r>
              <a:r>
                <a:rPr lang="en-US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o</a:t>
              </a:r>
              <a:r>
                <a:rPr lang="en-US" b="1" cap="all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A Funding</a:t>
              </a:r>
              <a:endParaRPr lang="en-US" b="1" cap="all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288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29400" cy="1143000"/>
          </a:xfrm>
        </p:spPr>
        <p:txBody>
          <a:bodyPr/>
          <a:lstStyle/>
          <a:p>
            <a:r>
              <a:rPr lang="en-US" sz="4800" cap="all" baseline="30000" dirty="0" smtClean="0"/>
              <a:t>Funding for Seniors </a:t>
            </a:r>
            <a:br>
              <a:rPr lang="en-US" sz="4800" cap="all" baseline="30000" dirty="0" smtClean="0"/>
            </a:br>
            <a:r>
              <a:rPr lang="en-US" sz="4800" cap="all" baseline="30000" dirty="0" smtClean="0"/>
              <a:t>Not Keeping Pace</a:t>
            </a:r>
            <a:r>
              <a:rPr lang="en-US" sz="4400" cap="all" baseline="30000" dirty="0" smtClean="0"/>
              <a:t/>
            </a:r>
            <a:br>
              <a:rPr lang="en-US" sz="4400" cap="all" baseline="30000" dirty="0" smtClean="0"/>
            </a:br>
            <a:r>
              <a:rPr lang="en-US" sz="3200" baseline="30000" dirty="0" smtClean="0">
                <a:solidFill>
                  <a:schemeClr val="accent4">
                    <a:lumMod val="75000"/>
                  </a:schemeClr>
                </a:solidFill>
              </a:rPr>
              <a:t>Current Funding Levels Unable </a:t>
            </a:r>
            <a:br>
              <a:rPr lang="en-US" sz="3200" baseline="30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aseline="30000" dirty="0" smtClean="0">
                <a:solidFill>
                  <a:schemeClr val="accent4">
                    <a:lumMod val="75000"/>
                  </a:schemeClr>
                </a:solidFill>
              </a:rPr>
              <a:t>to Meet Increased Need</a:t>
            </a:r>
            <a:r>
              <a:rPr lang="en-US" sz="2400" baseline="30000" dirty="0" smtClean="0">
                <a:solidFill>
                  <a:schemeClr val="bg1"/>
                </a:solidFill>
              </a:rPr>
              <a:t/>
            </a:r>
            <a:br>
              <a:rPr lang="en-US" sz="2400" baseline="300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4400" cap="all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0" y="2241453"/>
            <a:ext cx="2971800" cy="3549747"/>
            <a:chOff x="1524000" y="2241453"/>
            <a:chExt cx="2971800" cy="354974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6" name="Picture 5" descr="Current Funding Levels 1980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524000" y="2241453"/>
              <a:ext cx="2895600" cy="29401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43200" y="3962400"/>
              <a:ext cx="17526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Arial Narrow"/>
                  <a:cs typeface="Arial Narrow"/>
                </a:rPr>
                <a:t>$9</a:t>
              </a:r>
              <a:r>
                <a:rPr lang="en-US" sz="2800" b="1" dirty="0" smtClean="0">
                  <a:latin typeface="Arial Narrow"/>
                  <a:cs typeface="Arial Narrow"/>
                </a:rPr>
                <a:t>.24</a:t>
              </a:r>
            </a:p>
            <a:p>
              <a:pPr algn="ctr"/>
              <a:r>
                <a:rPr lang="en-US" cap="all" dirty="0" smtClean="0">
                  <a:latin typeface="Arial Narrow"/>
                  <a:cs typeface="Arial Narrow"/>
                </a:rPr>
                <a:t>Per </a:t>
              </a:r>
            </a:p>
            <a:p>
              <a:pPr algn="ctr"/>
              <a:r>
                <a:rPr lang="en-US" cap="all" dirty="0" smtClean="0">
                  <a:latin typeface="Arial Narrow"/>
                  <a:cs typeface="Arial Narrow"/>
                </a:rPr>
                <a:t>Adults 65+</a:t>
              </a:r>
              <a:endParaRPr lang="en-US" cap="all" dirty="0">
                <a:latin typeface="Arial Narrow"/>
                <a:cs typeface="Arial Narro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0800" y="5083314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 Black"/>
                  <a:cs typeface="Arial Black"/>
                </a:rPr>
                <a:t>1980</a:t>
              </a:r>
              <a:endParaRPr lang="en-US" cap="all" dirty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48834" y="2241453"/>
            <a:ext cx="2999766" cy="3549747"/>
            <a:chOff x="4848834" y="2241453"/>
            <a:chExt cx="2999766" cy="354974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13" name="Group 12"/>
            <p:cNvGrpSpPr/>
            <p:nvPr/>
          </p:nvGrpSpPr>
          <p:grpSpPr>
            <a:xfrm>
              <a:off x="4848834" y="2241453"/>
              <a:ext cx="2999766" cy="3549747"/>
              <a:chOff x="4848834" y="2241453"/>
              <a:chExt cx="2999766" cy="3549747"/>
            </a:xfrm>
          </p:grpSpPr>
          <p:pic>
            <p:nvPicPr>
              <p:cNvPr id="7" name="Picture 6" descr="Current Funding Levels 2010.eps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4848834" y="2241453"/>
                <a:ext cx="2618766" cy="29972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19800" y="5083314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Black"/>
                    <a:cs typeface="Arial Black"/>
                  </a:rPr>
                  <a:t>2010</a:t>
                </a:r>
                <a:endParaRPr lang="en-US" cap="all" dirty="0">
                  <a:solidFill>
                    <a:schemeClr val="accent6">
                      <a:lumMod val="75000"/>
                    </a:schemeClr>
                  </a:solidFill>
                  <a:latin typeface="Arial Black"/>
                  <a:cs typeface="Arial Black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096000" y="3962400"/>
              <a:ext cx="17526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Arial Narrow"/>
                  <a:cs typeface="Arial Narrow"/>
                </a:rPr>
                <a:t>$3</a:t>
              </a:r>
              <a:r>
                <a:rPr lang="en-US" sz="2800" b="1" dirty="0" smtClean="0">
                  <a:latin typeface="Arial Narrow"/>
                  <a:cs typeface="Arial Narrow"/>
                </a:rPr>
                <a:t>.85</a:t>
              </a:r>
            </a:p>
            <a:p>
              <a:pPr algn="ctr"/>
              <a:r>
                <a:rPr lang="en-US" cap="all" dirty="0" smtClean="0">
                  <a:latin typeface="Arial Narrow"/>
                  <a:cs typeface="Arial Narrow"/>
                </a:rPr>
                <a:t>Per </a:t>
              </a:r>
            </a:p>
            <a:p>
              <a:pPr algn="ctr"/>
              <a:r>
                <a:rPr lang="en-US" cap="all" dirty="0" smtClean="0">
                  <a:latin typeface="Arial Narrow"/>
                  <a:cs typeface="Arial Narrow"/>
                </a:rPr>
                <a:t>Adults 65+</a:t>
              </a:r>
              <a:endParaRPr lang="en-US" cap="all" dirty="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288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29400" cy="1143000"/>
          </a:xfrm>
        </p:spPr>
        <p:txBody>
          <a:bodyPr/>
          <a:lstStyle/>
          <a:p>
            <a:r>
              <a:rPr lang="en-US" sz="4800" cap="all" baseline="30000" dirty="0" smtClean="0"/>
              <a:t>Funding for Seniors </a:t>
            </a:r>
            <a:br>
              <a:rPr lang="en-US" sz="4800" cap="all" baseline="30000" dirty="0" smtClean="0"/>
            </a:br>
            <a:r>
              <a:rPr lang="en-US" sz="4800" cap="all" baseline="30000" dirty="0" smtClean="0"/>
              <a:t>Not Keeping Pace</a:t>
            </a:r>
            <a:r>
              <a:rPr lang="en-US" sz="4400" cap="all" baseline="30000" dirty="0" smtClean="0"/>
              <a:t/>
            </a:r>
            <a:br>
              <a:rPr lang="en-US" sz="4400" cap="all" baseline="30000" dirty="0" smtClean="0"/>
            </a:br>
            <a:r>
              <a:rPr lang="en-US" sz="3200" baseline="30000" dirty="0" smtClean="0">
                <a:solidFill>
                  <a:schemeClr val="accent4">
                    <a:lumMod val="75000"/>
                  </a:schemeClr>
                </a:solidFill>
              </a:rPr>
              <a:t>Percent of Seniors Continues to Grow</a:t>
            </a:r>
            <a:br>
              <a:rPr lang="en-US" sz="3200" baseline="30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aseline="30000" dirty="0" smtClean="0">
                <a:solidFill>
                  <a:schemeClr val="bg1"/>
                </a:solidFill>
              </a:rPr>
              <a:t/>
            </a:r>
            <a:br>
              <a:rPr lang="en-US" sz="2400" baseline="300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4400" cap="all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8004" y="1898192"/>
            <a:ext cx="3851196" cy="4266805"/>
            <a:chOff x="1178004" y="1898192"/>
            <a:chExt cx="3851196" cy="426680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5" name="Picture 4" descr="Demand for Service 2010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22500" y="2095500"/>
              <a:ext cx="2501900" cy="2552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280798" y="2795398"/>
              <a:ext cx="29024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kern="1400" spc="600" dirty="0" smtClean="0">
                  <a:solidFill>
                    <a:schemeClr val="accent6">
                      <a:lumMod val="75000"/>
                    </a:schemeClr>
                  </a:solidFill>
                  <a:latin typeface="Arial Black"/>
                  <a:cs typeface="Arial Black"/>
                </a:rPr>
                <a:t>2010</a:t>
              </a:r>
              <a:endParaRPr lang="en-US" sz="6600" kern="1400" cap="all" spc="600" dirty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4800600"/>
              <a:ext cx="3124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cap="all" dirty="0" smtClean="0">
                  <a:solidFill>
                    <a:schemeClr val="accent1">
                      <a:lumMod val="50000"/>
                    </a:schemeClr>
                  </a:solidFill>
                  <a:latin typeface="Arial Narrow"/>
                  <a:cs typeface="Arial Narrow"/>
                </a:rPr>
                <a:t>One in Eight</a:t>
              </a:r>
              <a:endParaRPr lang="en-US" sz="3800" b="1" cap="all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334000"/>
              <a:ext cx="3006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cap="all" dirty="0" smtClean="0">
                  <a:latin typeface="Arial Narrow"/>
                  <a:cs typeface="Arial Narrow"/>
                </a:rPr>
                <a:t> Adults 65+</a:t>
              </a:r>
            </a:p>
            <a:p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11804" y="1898192"/>
            <a:ext cx="3393996" cy="4266805"/>
            <a:chOff x="4911804" y="1898192"/>
            <a:chExt cx="3393996" cy="426680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7" name="Picture 6" descr="Demand for Service 2030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905500" y="2127250"/>
              <a:ext cx="1714500" cy="254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4014598" y="2795398"/>
              <a:ext cx="29024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kern="1400" spc="600" dirty="0" smtClean="0">
                  <a:solidFill>
                    <a:schemeClr val="accent6">
                      <a:lumMod val="75000"/>
                    </a:schemeClr>
                  </a:solidFill>
                  <a:latin typeface="Arial Black"/>
                  <a:cs typeface="Arial Black"/>
                </a:rPr>
                <a:t>2030</a:t>
              </a:r>
              <a:endParaRPr lang="en-US" sz="6600" kern="1400" cap="all" spc="600" dirty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5400" y="5334000"/>
              <a:ext cx="32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cap="all" dirty="0" smtClean="0">
                  <a:latin typeface="Arial Narrow"/>
                  <a:cs typeface="Arial Narrow"/>
                </a:rPr>
                <a:t> Adults 65+</a:t>
              </a:r>
            </a:p>
            <a:p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4800600"/>
              <a:ext cx="3200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cap="all" dirty="0" smtClean="0">
                  <a:solidFill>
                    <a:schemeClr val="accent1">
                      <a:lumMod val="50000"/>
                    </a:schemeClr>
                  </a:solidFill>
                  <a:latin typeface="Arial Narrow"/>
                  <a:cs typeface="Arial Narrow"/>
                </a:rPr>
                <a:t>One in Five</a:t>
              </a:r>
              <a:endParaRPr lang="en-US" sz="3800" b="1" cap="all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288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29400" cy="1143000"/>
          </a:xfrm>
        </p:spPr>
        <p:txBody>
          <a:bodyPr/>
          <a:lstStyle/>
          <a:p>
            <a:r>
              <a:rPr lang="en-US" sz="4800" cap="all" baseline="30000" dirty="0" smtClean="0"/>
              <a:t>Aging services unable </a:t>
            </a:r>
            <a:br>
              <a:rPr lang="en-US" sz="4800" cap="all" baseline="30000" dirty="0" smtClean="0"/>
            </a:br>
            <a:r>
              <a:rPr lang="en-US" sz="4800" cap="all" baseline="30000" dirty="0" smtClean="0"/>
              <a:t>to meet demand</a:t>
            </a:r>
            <a:r>
              <a:rPr lang="en-US" sz="4400" cap="all" baseline="30000" dirty="0" smtClean="0"/>
              <a:t/>
            </a:r>
            <a:br>
              <a:rPr lang="en-US" sz="4400" cap="all" baseline="30000" dirty="0" smtClean="0"/>
            </a:br>
            <a: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4400" cap="all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24000" y="1752600"/>
            <a:ext cx="2514600" cy="304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550367" y="1752600"/>
            <a:ext cx="2317032" cy="3048000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ging Services 11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47059" t="17500" r="-27451" b="48000"/>
              <a:stretch>
                <a:fillRect/>
              </a:stretch>
            </p:blipFill>
          </mc:Choice>
          <mc:Fallback>
            <p:blipFill>
              <a:blip r:embed="rId3"/>
              <a:srcRect l="47059" t="17500" r="-27451" b="48000"/>
              <a:stretch>
                <a:fillRect/>
              </a:stretch>
            </p:blipFill>
          </mc:Fallback>
        </mc:AlternateContent>
        <p:spPr>
          <a:xfrm>
            <a:off x="3581400" y="3224867"/>
            <a:ext cx="4040529" cy="2266639"/>
          </a:xfrm>
          <a:prstGeom prst="rect">
            <a:avLst/>
          </a:prstGeom>
        </p:spPr>
      </p:pic>
      <p:pic>
        <p:nvPicPr>
          <p:cNvPr id="36" name="Picture 35" descr="Aging Services 59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3032" t="19947" b="31000"/>
              <a:stretch>
                <a:fillRect/>
              </a:stretch>
            </p:blipFill>
          </mc:Choice>
          <mc:Fallback>
            <p:blipFill>
              <a:blip r:embed="rId5"/>
              <a:srcRect l="3032" t="19947" b="31000"/>
              <a:stretch>
                <a:fillRect/>
              </a:stretch>
            </p:blipFill>
          </mc:Fallback>
        </mc:AlternateContent>
        <p:spPr>
          <a:xfrm>
            <a:off x="1371600" y="3352800"/>
            <a:ext cx="4873624" cy="322275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523999" y="1600200"/>
            <a:ext cx="190500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accent4"/>
                </a:solidFill>
                <a:latin typeface="Arial Black"/>
                <a:cs typeface="Arial Black"/>
              </a:rPr>
              <a:t>57</a:t>
            </a:r>
          </a:p>
          <a:p>
            <a:pPr algn="ctr"/>
            <a:r>
              <a:rPr lang="en-US" sz="2400" b="1" cap="all" spc="3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Narrow"/>
                <a:cs typeface="Arial Narrow"/>
              </a:rPr>
              <a:t>Million</a:t>
            </a:r>
          </a:p>
          <a:p>
            <a:pPr algn="ctr"/>
            <a:r>
              <a:rPr lang="en-US" sz="1700" b="1" cap="all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Adults 60+</a:t>
            </a:r>
            <a:endParaRPr lang="en-US" sz="1700" b="1" cap="all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3399" y="2029361"/>
            <a:ext cx="152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pc="-300" dirty="0" smtClean="0">
                <a:solidFill>
                  <a:srgbClr val="105E3F"/>
                </a:solidFill>
                <a:latin typeface="Arial Black"/>
                <a:cs typeface="Arial Black"/>
              </a:rPr>
              <a:t> </a:t>
            </a:r>
            <a:r>
              <a:rPr lang="en-US" sz="2400" b="1" spc="-300" dirty="0" smtClean="0">
                <a:solidFill>
                  <a:srgbClr val="105E3F"/>
                </a:solidFill>
                <a:latin typeface="Arial Black"/>
                <a:cs typeface="Arial Black"/>
              </a:rPr>
              <a:t> </a:t>
            </a:r>
            <a:r>
              <a:rPr lang="en-US" sz="4500" b="1" spc="-300" dirty="0" smtClean="0">
                <a:solidFill>
                  <a:srgbClr val="105E3F"/>
                </a:solidFill>
                <a:latin typeface="Arial Black"/>
                <a:cs typeface="Arial Black"/>
              </a:rPr>
              <a:t>11</a:t>
            </a:r>
          </a:p>
          <a:p>
            <a:pPr algn="ctr"/>
            <a:r>
              <a:rPr lang="en-US" b="1" cap="all" spc="3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Narrow"/>
                <a:cs typeface="Arial Narrow"/>
              </a:rPr>
              <a:t>Million</a:t>
            </a:r>
          </a:p>
          <a:p>
            <a:pPr algn="ctr"/>
            <a:r>
              <a:rPr lang="en-US" sz="1700" b="1" cap="all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Served</a:t>
            </a:r>
            <a:endParaRPr lang="en-US" sz="1700" b="1" cap="all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9" name="Up Arrow 38"/>
          <p:cNvSpPr/>
          <p:nvPr/>
        </p:nvSpPr>
        <p:spPr>
          <a:xfrm rot="16200000" flipH="1" flipV="1">
            <a:off x="3595178" y="2398818"/>
            <a:ext cx="810131" cy="945433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29000" y="26670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spc="300" dirty="0" smtClean="0">
                <a:solidFill>
                  <a:schemeClr val="bg1"/>
                </a:solidFill>
                <a:latin typeface="Arial Narrow"/>
                <a:cs typeface="Arial Narrow"/>
              </a:rPr>
              <a:t>ONLY</a:t>
            </a:r>
            <a:endParaRPr lang="en-US" sz="1700" b="1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8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29400" cy="1143000"/>
          </a:xfrm>
        </p:spPr>
        <p:txBody>
          <a:bodyPr/>
          <a:lstStyle/>
          <a:p>
            <a:r>
              <a:rPr lang="en-US" sz="4800" cap="all" baseline="30000" dirty="0" smtClean="0"/>
              <a:t>Aging services unable </a:t>
            </a:r>
            <a:br>
              <a:rPr lang="en-US" sz="4800" cap="all" baseline="30000" dirty="0" smtClean="0"/>
            </a:br>
            <a:r>
              <a:rPr lang="en-US" sz="4800" cap="all" baseline="30000" dirty="0" smtClean="0"/>
              <a:t>to meet demand</a:t>
            </a:r>
            <a:r>
              <a:rPr lang="en-US" sz="4400" cap="all" baseline="30000" dirty="0" smtClean="0"/>
              <a:t/>
            </a:r>
            <a:br>
              <a:rPr lang="en-US" sz="4400" cap="all" baseline="30000" dirty="0" smtClean="0"/>
            </a:br>
            <a:r>
              <a:rPr lang="en-US" sz="3200" baseline="30000" dirty="0" smtClean="0">
                <a:solidFill>
                  <a:schemeClr val="accent4">
                    <a:lumMod val="75000"/>
                  </a:schemeClr>
                </a:solidFill>
              </a:rPr>
              <a:t>If these trends continue…</a:t>
            </a:r>
            <a:br>
              <a:rPr lang="en-US" sz="3200" baseline="30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aseline="30000" dirty="0" smtClean="0">
                <a:solidFill>
                  <a:schemeClr val="accent4">
                    <a:lumMod val="75000"/>
                  </a:schemeClr>
                </a:solidFill>
              </a:rPr>
              <a:t>millions will be eligible, few will be served.</a:t>
            </a:r>
            <a: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4400" cap="all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Half of Trends cont.1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34511" t="42708" r="36729" b="38403"/>
              <a:stretch>
                <a:fillRect/>
              </a:stretch>
            </p:blipFill>
          </mc:Choice>
          <mc:Fallback>
            <p:blipFill>
              <a:blip r:embed="rId3"/>
              <a:srcRect l="34511" t="42708" r="36729" b="38403"/>
              <a:stretch>
                <a:fillRect/>
              </a:stretch>
            </p:blipFill>
          </mc:Fallback>
        </mc:AlternateContent>
        <p:spPr>
          <a:xfrm>
            <a:off x="1172634" y="2448278"/>
            <a:ext cx="3753555" cy="31905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Half of trends cont.2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34512" t="41597" r="30976" b="38403"/>
              <a:stretch>
                <a:fillRect/>
              </a:stretch>
            </p:blipFill>
          </mc:Choice>
          <mc:Fallback>
            <p:blipFill>
              <a:blip r:embed="rId5"/>
              <a:srcRect l="34512" t="41597" r="30976" b="38403"/>
              <a:stretch>
                <a:fillRect/>
              </a:stretch>
            </p:blipFill>
          </mc:Fallback>
        </mc:AlternateContent>
        <p:spPr>
          <a:xfrm>
            <a:off x="4495800" y="2260600"/>
            <a:ext cx="4504266" cy="3378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2" name="Group 9"/>
          <p:cNvGrpSpPr/>
          <p:nvPr/>
        </p:nvGrpSpPr>
        <p:grpSpPr>
          <a:xfrm>
            <a:off x="1676400" y="4964668"/>
            <a:ext cx="2819400" cy="369332"/>
            <a:chOff x="1676400" y="4800600"/>
            <a:chExt cx="2819400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676400" y="48006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 Narrow"/>
                  <a:cs typeface="Arial Narrow"/>
                </a:rPr>
                <a:t>1980             2010            2030 </a:t>
              </a:r>
              <a:endParaRPr lang="en-US" cap="all" dirty="0">
                <a:solidFill>
                  <a:schemeClr val="tx2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86000" y="5000110"/>
              <a:ext cx="4572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352800" y="4995346"/>
              <a:ext cx="4572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7"/>
          <p:cNvGrpSpPr/>
          <p:nvPr/>
        </p:nvGrpSpPr>
        <p:grpSpPr>
          <a:xfrm>
            <a:off x="4926189" y="4981100"/>
            <a:ext cx="2819400" cy="369332"/>
            <a:chOff x="1676400" y="4828700"/>
            <a:chExt cx="281940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1676400" y="48287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 Narrow"/>
                  <a:cs typeface="Arial Narrow"/>
                </a:rPr>
                <a:t>1980             2010            2030 </a:t>
              </a:r>
              <a:endParaRPr lang="en-US" cap="all" dirty="0">
                <a:solidFill>
                  <a:schemeClr val="tx2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286000" y="5000110"/>
              <a:ext cx="4572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352800" y="4995346"/>
              <a:ext cx="4572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752600" y="5638800"/>
            <a:ext cx="273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all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Millions of Seniors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6189" y="568124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all" dirty="0" smtClean="0">
                <a:solidFill>
                  <a:srgbClr val="105E3F"/>
                </a:solidFill>
                <a:latin typeface="Arial Narrow"/>
                <a:cs typeface="Arial Narrow"/>
              </a:rPr>
              <a:t>Millions of Dollars</a:t>
            </a:r>
            <a:endParaRPr lang="en-US" sz="1600" dirty="0">
              <a:solidFill>
                <a:srgbClr val="105E3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53504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36          57          92</a:t>
            </a:r>
            <a:endParaRPr lang="en-US" cap="all" dirty="0">
              <a:solidFill>
                <a:schemeClr val="accent4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6189" y="533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5E3F"/>
                </a:solidFill>
                <a:latin typeface="Arial Black"/>
                <a:cs typeface="Arial Black"/>
              </a:rPr>
              <a:t>236      </a:t>
            </a:r>
            <a:r>
              <a:rPr lang="en-US" sz="1050" dirty="0" smtClean="0">
                <a:solidFill>
                  <a:srgbClr val="105E3F"/>
                </a:solidFill>
                <a:latin typeface="Arial Black"/>
                <a:cs typeface="Arial Black"/>
              </a:rPr>
              <a:t>   </a:t>
            </a:r>
            <a:r>
              <a:rPr lang="en-US" dirty="0" smtClean="0">
                <a:solidFill>
                  <a:srgbClr val="105E3F"/>
                </a:solidFill>
                <a:latin typeface="Arial Black"/>
                <a:cs typeface="Arial Black"/>
              </a:rPr>
              <a:t>155        ???</a:t>
            </a:r>
            <a:endParaRPr lang="en-US" cap="all" dirty="0">
              <a:solidFill>
                <a:srgbClr val="105E3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8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29400" cy="1143000"/>
          </a:xfrm>
        </p:spPr>
        <p:txBody>
          <a:bodyPr/>
          <a:lstStyle/>
          <a:p>
            <a:r>
              <a:rPr lang="en-US" sz="4800" cap="all" baseline="30000" dirty="0" smtClean="0">
                <a:solidFill>
                  <a:srgbClr val="001835"/>
                </a:solidFill>
              </a:rPr>
              <a:t>Aging in place is </a:t>
            </a:r>
            <a:br>
              <a:rPr lang="en-US" sz="4800" cap="all" baseline="30000" dirty="0" smtClean="0">
                <a:solidFill>
                  <a:srgbClr val="001835"/>
                </a:solidFill>
              </a:rPr>
            </a:br>
            <a:r>
              <a:rPr lang="en-US" sz="4800" cap="all" baseline="30000" dirty="0" smtClean="0"/>
              <a:t>Cost Effective</a:t>
            </a:r>
            <a:r>
              <a:rPr lang="en-US" sz="4400" cap="all" baseline="30000" dirty="0" smtClean="0"/>
              <a:t/>
            </a:r>
            <a:br>
              <a:rPr lang="en-US" sz="4400" cap="all" baseline="30000" dirty="0" smtClean="0"/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Annual Facility Care Cost 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4400" cap="all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nnual Home &amp; Community Care Cost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11729" y="2133600"/>
            <a:ext cx="4784271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3128427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/>
                <a:cs typeface="Arial Black"/>
              </a:rPr>
              <a:t>$53,593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Medicaid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Financed 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Nursing 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Facility</a:t>
            </a:r>
            <a:endParaRPr lang="en-US" sz="1200" cap="all"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703493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/>
                <a:cs typeface="Arial Black"/>
              </a:rPr>
              <a:t>$42,600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Private pay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Assisted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living</a:t>
            </a:r>
            <a:endParaRPr lang="en-US" sz="1200" cap="all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3170246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/>
                <a:cs typeface="Arial Black"/>
              </a:rPr>
              <a:t>$81,030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Private pay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Nursing Facility</a:t>
            </a:r>
            <a:endParaRPr lang="en-US" sz="1200" cap="all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8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29400" cy="1143000"/>
          </a:xfrm>
        </p:spPr>
        <p:txBody>
          <a:bodyPr/>
          <a:lstStyle/>
          <a:p>
            <a:r>
              <a:rPr lang="en-US" sz="4800" cap="all" baseline="30000" dirty="0" smtClean="0">
                <a:solidFill>
                  <a:srgbClr val="001835"/>
                </a:solidFill>
              </a:rPr>
              <a:t>Aging in place is </a:t>
            </a:r>
            <a:br>
              <a:rPr lang="en-US" sz="4800" cap="all" baseline="30000" dirty="0" smtClean="0">
                <a:solidFill>
                  <a:srgbClr val="001835"/>
                </a:solidFill>
              </a:rPr>
            </a:br>
            <a:r>
              <a:rPr lang="en-US" sz="4800" cap="all" baseline="30000" dirty="0" smtClean="0"/>
              <a:t>Cost Effective</a:t>
            </a:r>
            <a:r>
              <a:rPr lang="en-US" sz="4400" cap="all" baseline="30000" dirty="0" smtClean="0"/>
              <a:t/>
            </a:r>
            <a:br>
              <a:rPr lang="en-US" sz="4400" cap="all" baseline="30000" dirty="0" smtClean="0"/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Annual Facility Care Cost 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4400" cap="all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F6E62F7-A30C-2B41-9A28-A14E62B8DB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nnual Facility Care Costs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1981200"/>
            <a:ext cx="4191000" cy="4572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2304871"/>
            <a:ext cx="1447800" cy="130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/>
                <a:cs typeface="Arial Black"/>
              </a:rPr>
              <a:t>$18,200-$20,800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Homemaker &amp; Adult Care Services</a:t>
            </a:r>
            <a:endParaRPr lang="en-US" sz="1200" cap="all"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304871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/>
                <a:cs typeface="Arial Black"/>
              </a:rPr>
              <a:t>$24,675</a:t>
            </a:r>
          </a:p>
          <a:p>
            <a:pPr algn="ctr"/>
            <a:r>
              <a:rPr lang="en-US" sz="1200" b="1" cap="all" dirty="0" smtClean="0">
                <a:latin typeface="Arial Narrow"/>
                <a:cs typeface="Arial Narrow"/>
              </a:rPr>
              <a:t>Home &amp; Community</a:t>
            </a:r>
            <a:br>
              <a:rPr lang="en-US" sz="1200" b="1" cap="all" dirty="0" smtClean="0">
                <a:latin typeface="Arial Narrow"/>
                <a:cs typeface="Arial Narrow"/>
              </a:rPr>
            </a:br>
            <a:r>
              <a:rPr lang="en-US" sz="1200" b="1" cap="all" dirty="0" smtClean="0">
                <a:latin typeface="Arial Narrow"/>
                <a:cs typeface="Arial Narrow"/>
              </a:rPr>
              <a:t> Based Medicaid Services</a:t>
            </a:r>
            <a:endParaRPr lang="en-US" sz="1200" cap="all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8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Blue Base">
  <a:themeElements>
    <a:clrScheme name="Custom 4">
      <a:dk1>
        <a:srgbClr val="022144"/>
      </a:dk1>
      <a:lt1>
        <a:sysClr val="window" lastClr="FFFFFF"/>
      </a:lt1>
      <a:dk2>
        <a:srgbClr val="02214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COG PowerPoint Presentation" ma:contentTypeID="0x01010011B50C7835248241BB2A903DEFC091D404008FB27F71D1EEA64CAEA5747F66CAD5D1" ma:contentTypeVersion="4" ma:contentTypeDescription="" ma:contentTypeScope="" ma:versionID="5f8ca96396537f2aaaca7b6c27c72af9">
  <xsd:schema xmlns:xsd="http://www.w3.org/2001/XMLSchema" xmlns:xs="http://www.w3.org/2001/XMLSchema" xmlns:p="http://schemas.microsoft.com/office/2006/metadata/properties" xmlns:ns2="c6e07cf4-c8b1-47a1-a57f-c89b5b788675" targetNamespace="http://schemas.microsoft.com/office/2006/metadata/properties" ma:root="true" ma:fieldsID="837cd6cda781b8d3fea4f701fff4c8a3" ns2:_="">
    <xsd:import namespace="c6e07cf4-c8b1-47a1-a57f-c89b5b788675"/>
    <xsd:element name="properties">
      <xsd:complexType>
        <xsd:sequence>
          <xsd:element name="documentManagement">
            <xsd:complexType>
              <xsd:all>
                <xsd:element ref="ns2:SSD_x0020_Program" minOccurs="0"/>
                <xsd:element ref="ns2:SSD_x0020_Sub-grantee" minOccurs="0"/>
                <xsd:element ref="ns2:Brief_x0020_Description" minOccurs="0"/>
                <xsd:element ref="ns2:Year"/>
                <xsd:element ref="ns2:Report_x0020_Label" minOccurs="0"/>
                <xsd:element ref="ns2:Report_x0020_Date" minOccurs="0"/>
                <xsd:element ref="ns2:Sit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07cf4-c8b1-47a1-a57f-c89b5b788675" elementFormDefault="qualified">
    <xsd:import namespace="http://schemas.microsoft.com/office/2006/documentManagement/types"/>
    <xsd:import namespace="http://schemas.microsoft.com/office/infopath/2007/PartnerControls"/>
    <xsd:element name="SSD_x0020_Program" ma:index="3" nillable="true" ma:displayName="SSD Program" ma:format="Dropdown" ma:internalName="SSD_x0020_Program">
      <xsd:simpleType>
        <xsd:restriction base="dms:Choice">
          <xsd:enumeration value="AAA Admin"/>
          <xsd:enumeration value="AAA I&amp;A"/>
          <xsd:enumeration value="AAA Ombudsman"/>
          <xsd:enumeration value="AAA Sub-grantee"/>
          <xsd:enumeration value="ADVantage"/>
          <xsd:enumeration value="CCL"/>
          <xsd:enumeration value="CCNP"/>
          <xsd:enumeration value="CENA"/>
          <xsd:enumeration value="Cyril Nutrition Project"/>
          <xsd:enumeration value="DNP"/>
          <xsd:enumeration value="GPIF"/>
          <xsd:enumeration value="Grandfield ISC"/>
          <xsd:enumeration value="LAOK"/>
          <xsd:enumeration value="Living Choices"/>
          <xsd:enumeration value="MaddieLuke"/>
          <xsd:enumeration value="Masonic"/>
          <xsd:enumeration value="Medicare"/>
          <xsd:enumeration value="Minco ISC"/>
          <xsd:enumeration value="MIPPA"/>
          <xsd:enumeration value="Money Follows the Person"/>
          <xsd:enumeration value="Nutrition Counseling"/>
          <xsd:enumeration value="Nutrition Education"/>
          <xsd:enumeration value="O4A"/>
          <xsd:enumeration value="SCoA"/>
          <xsd:enumeration value="SHIP"/>
          <xsd:enumeration value="TCENP"/>
          <xsd:enumeration value="Temple Nutrition Project"/>
          <xsd:enumeration value="Tipton ISC"/>
          <xsd:enumeration value="Tuttle ISC"/>
        </xsd:restriction>
      </xsd:simpleType>
    </xsd:element>
    <xsd:element name="SSD_x0020_Sub-grantee" ma:index="4" nillable="true" ma:displayName="SSD Sub-grantee" ma:default="" ma:format="Dropdown" ma:internalName="SSD_x0020_Sub_x002d_grantee">
      <xsd:simpleType>
        <xsd:restriction base="dms:Choice">
          <xsd:enumeration value="CCL"/>
          <xsd:enumeration value="CCNP"/>
          <xsd:enumeration value="DNP"/>
          <xsd:enumeration value="GPIF"/>
          <xsd:enumeration value="Grandfield ISC"/>
          <xsd:enumeration value="LAOK"/>
          <xsd:enumeration value="Minco ISC"/>
          <xsd:enumeration value="TCENP"/>
          <xsd:enumeration value="Tipton ISC"/>
          <xsd:enumeration value="Tuttle ISC"/>
          <xsd:enumeration value="MaddieLuke"/>
        </xsd:restriction>
      </xsd:simpleType>
    </xsd:element>
    <xsd:element name="Brief_x0020_Description" ma:index="5" nillable="true" ma:displayName="Brief Description" ma:internalName="Brief_x0020_Description">
      <xsd:simpleType>
        <xsd:restriction base="dms:Note">
          <xsd:maxLength value="255"/>
        </xsd:restriction>
      </xsd:simpleType>
    </xsd:element>
    <xsd:element name="Year" ma:index="7" ma:displayName="Program Year" ma:default="2014" ma:format="Dropdown" ma:internalName="Year">
      <xsd:simpleType>
        <xsd:restriction base="dms:Choice">
          <xsd:enumeration value="1985"/>
          <xsd:enumeration value="1986"/>
          <xsd:enumeration value="1987"/>
          <xsd:enumeration value="1988"/>
          <xsd:enumeration value="1989"/>
          <xsd:enumeration value="1990"/>
          <xsd:enumeration value="1991"/>
          <xsd:enumeration value="1992"/>
          <xsd:enumeration value="1993"/>
          <xsd:enumeration value="1994"/>
          <xsd:enumeration value="1995"/>
          <xsd:enumeration value="1996"/>
          <xsd:enumeration value="1997"/>
          <xsd:enumeration value="1998"/>
          <xsd:enumeration value="1999"/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Report_x0020_Label" ma:index="14" nillable="true" ma:displayName="Report Label" ma:internalName="Report_x0020_Lab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tivity Log"/>
                    <xsd:enumeration value="Agenda"/>
                    <xsd:enumeration value="Aging Advocate"/>
                    <xsd:enumeration value="Annual Assessment"/>
                    <xsd:enumeration value="Area Plan"/>
                    <xsd:enumeration value="By-Laws"/>
                    <xsd:enumeration value="Contract"/>
                    <xsd:enumeration value="Correspondence"/>
                    <xsd:enumeration value="Expense Reports"/>
                    <xsd:enumeration value="Findings Tracker"/>
                    <xsd:enumeration value="Grant Proposal"/>
                    <xsd:enumeration value="Intake"/>
                    <xsd:enumeration value="Menu"/>
                    <xsd:enumeration value="Minutes"/>
                    <xsd:enumeration value="NGA"/>
                    <xsd:enumeration value="OKA003"/>
                    <xsd:enumeration value="OKA020"/>
                    <xsd:enumeration value="OKC107"/>
                    <xsd:enumeration value="OKC123"/>
                    <xsd:enumeration value="OKC124"/>
                    <xsd:enumeration value="OKD209"/>
                    <xsd:enumeration value="OKD210"/>
                    <xsd:enumeration value="OKD211"/>
                    <xsd:enumeration value="OKD212"/>
                    <xsd:enumeration value="OKN208"/>
                    <xsd:enumeration value="OKN509"/>
                    <xsd:enumeration value="OKN514"/>
                    <xsd:enumeration value="OKN520"/>
                    <xsd:enumeration value="OKP605"/>
                    <xsd:enumeration value="Policy and Procedures"/>
                    <xsd:enumeration value="Press Release/Advertisement"/>
                    <xsd:enumeration value="Quarterly Assessment"/>
                    <xsd:enumeration value="Resource Directory"/>
                    <xsd:enumeration value="Resume"/>
                    <xsd:enumeration value="RFP"/>
                    <xsd:enumeration value="Security Risk Assessment"/>
                    <xsd:enumeration value="Senior Info Line Report"/>
                    <xsd:enumeration value="S-19"/>
                    <xsd:enumeration value="S-38"/>
                    <xsd:enumeration value="S-74"/>
                    <xsd:enumeration value="Sign-In Sheets"/>
                    <xsd:enumeration value="Site Assessment"/>
                    <xsd:enumeration value="Survey"/>
                    <xsd:enumeration value="Time Sheets"/>
                    <xsd:enumeration value="Training"/>
                  </xsd:restriction>
                </xsd:simpleType>
              </xsd:element>
            </xsd:sequence>
          </xsd:extension>
        </xsd:complexContent>
      </xsd:complexType>
    </xsd:element>
    <xsd:element name="Report_x0020_Date" ma:index="15" nillable="true" ma:displayName="Report Date" ma:default="[today]" ma:format="DateOnly" ma:internalName="Report_x0020_Date">
      <xsd:simpleType>
        <xsd:restriction base="dms:DateTime"/>
      </xsd:simpleType>
    </xsd:element>
    <xsd:element name="Site_x0020_Name" ma:index="16" nillable="true" ma:displayName="Site Name" ma:format="Dropdown" ma:internalName="Site_x0020_Name">
      <xsd:simpleType>
        <xsd:restriction base="dms:Choice">
          <xsd:enumeration value="Alex Community Senior Center"/>
          <xsd:enumeration value="Anadarko Senior Center"/>
          <xsd:enumeration value="Apache Nutrition Center"/>
          <xsd:enumeration value="Binger Senior Community Center"/>
          <xsd:enumeration value="Blanchard Senior Citizens Center"/>
          <xsd:enumeration value="Borden Park Community Center"/>
          <xsd:enumeration value="Bradley Community Center"/>
          <xsd:enumeration value="Bray Senior Center"/>
          <xsd:enumeration value="Cache Community Senior Citizens Center"/>
          <xsd:enumeration value="CCL"/>
          <xsd:enumeration value="Chattanooga Community Center"/>
          <xsd:enumeration value="Cyril Community Center"/>
          <xsd:enumeration value="Dibble Senior Center"/>
          <xsd:enumeration value="Douglass East Side Senior Citizens Center"/>
          <xsd:enumeration value="Duncan Senior Citizens Center, INC."/>
          <xsd:enumeration value="Fort Cobb Senior Citizens Center"/>
          <xsd:enumeration value="Frederick Senior Citizens Center"/>
          <xsd:enumeration value="Geronimo Nutrition Center"/>
          <xsd:enumeration value="Grandfield MP Senior Center"/>
          <xsd:enumeration value="Hastings Senior Citizens"/>
          <xsd:enumeration value="Hinton Senior Citizens"/>
          <xsd:enumeration value="Indiahoma Senior Citizens Center"/>
          <xsd:enumeration value="Marlow Senior Center"/>
          <xsd:enumeration value="Meers Senior Center"/>
          <xsd:enumeration value="Minco Senior Center"/>
          <xsd:enumeration value="Mount Scott Community Building Association"/>
          <xsd:enumeration value="Newcastle Senior Citizens Center, INC."/>
          <xsd:enumeration value="Ninnekah Senior Center"/>
          <xsd:enumeration value="Purcell Senior Center"/>
          <xsd:enumeration value="Rush Springs Nutrition Center, LLC."/>
          <xsd:enumeration value="Ryan Senior Center"/>
          <xsd:enumeration value="Temple Senior Citizen Center"/>
          <xsd:enumeration value="Tipton Senior Citizens Center"/>
          <xsd:enumeration value="Tuttle Senior Citizens Center, INC."/>
          <xsd:enumeration value="Velma Senior Citizens Center"/>
          <xsd:enumeration value="Walters Senior Center"/>
          <xsd:enumeration value="Waurika Senior Center"/>
          <xsd:enumeration value="Wichita Mtns. Area Senior Citizens Center"/>
          <xsd:enumeration value="Anadarko Title III"/>
          <xsd:enumeration value="Blanchard Title III"/>
          <xsd:enumeration value="Byars Title III"/>
          <xsd:enumeration value="Cache Title III"/>
          <xsd:enumeration value="Carnegie Title III"/>
          <xsd:enumeration value="Cement Title III"/>
          <xsd:enumeration value="Chickasha Title III"/>
          <xsd:enumeration value="Comanche Title III"/>
          <xsd:enumeration value="Cyril Title III"/>
          <xsd:enumeration value="Duncan North Title III"/>
          <xsd:enumeration value="Duncan South Title III"/>
          <xsd:enumeration value="Elgin Title III"/>
          <xsd:enumeration value="Frederick Title III"/>
          <xsd:enumeration value="Geronimo Title III"/>
          <xsd:enumeration value="Hinton Title III"/>
          <xsd:enumeration value="Lawton North Title III"/>
          <xsd:enumeration value="Lawton South Title III"/>
          <xsd:enumeration value="Marlow Title III"/>
          <xsd:enumeration value="Patterson Title III"/>
          <xsd:enumeration value="Pleasant Valley Title III"/>
          <xsd:enumeration value="Purcell Title III"/>
          <xsd:enumeration value="Ringling Title III"/>
          <xsd:enumeration value="Rush Springs Title III"/>
          <xsd:enumeration value="Ryan Title III"/>
          <xsd:enumeration value="Temple Title III"/>
          <xsd:enumeration value="Walters Senior Activity Club"/>
          <xsd:enumeration value="Walters Title III"/>
          <xsd:enumeration value="Washington Title III"/>
          <xsd:enumeration value="Waurika Title III"/>
          <xsd:enumeration value="Wayne Title II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SD_x0020_Program xmlns="c6e07cf4-c8b1-47a1-a57f-c89b5b788675" xsi:nil="true"/>
    <Year xmlns="c6e07cf4-c8b1-47a1-a57f-c89b5b788675">2011</Year>
    <Brief_x0020_Description xmlns="c6e07cf4-c8b1-47a1-a57f-c89b5b788675" xsi:nil="true"/>
    <Report_x0020_Label xmlns="c6e07cf4-c8b1-47a1-a57f-c89b5b788675" xsi:nil="true"/>
    <Report_x0020_Date xmlns="c6e07cf4-c8b1-47a1-a57f-c89b5b788675">2014-08-03T05:12:08+00:00</Report_x0020_Date>
    <Site_x0020_Name xmlns="c6e07cf4-c8b1-47a1-a57f-c89b5b788675" xsi:nil="true"/>
    <SSD_x0020_Sub-grantee xmlns="c6e07cf4-c8b1-47a1-a57f-c89b5b788675" xsi:nil="true"/>
  </documentManagement>
</p:properties>
</file>

<file path=customXml/itemProps1.xml><?xml version="1.0" encoding="utf-8"?>
<ds:datastoreItem xmlns:ds="http://schemas.openxmlformats.org/officeDocument/2006/customXml" ds:itemID="{B5F45A09-025A-4DC5-BD94-835FE8F0263A}"/>
</file>

<file path=customXml/itemProps2.xml><?xml version="1.0" encoding="utf-8"?>
<ds:datastoreItem xmlns:ds="http://schemas.openxmlformats.org/officeDocument/2006/customXml" ds:itemID="{27117E32-9D3B-4906-BF2E-AD6029A92D14}"/>
</file>

<file path=customXml/itemProps3.xml><?xml version="1.0" encoding="utf-8"?>
<ds:datastoreItem xmlns:ds="http://schemas.openxmlformats.org/officeDocument/2006/customXml" ds:itemID="{1A90BB2C-2CE8-491F-821E-C03E788204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174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Blue Base</vt:lpstr>
      <vt:lpstr>Aging in</vt:lpstr>
      <vt:lpstr>Why the Time for Reauthorizing and Revitalizing the  Older Americans Act  is Now</vt:lpstr>
      <vt:lpstr>Funding for Seniors  Not Keeping Pace From 1980 to 2010 </vt:lpstr>
      <vt:lpstr>Funding for Seniors  Not Keeping Pace Current Funding Levels Unable  to Meet Increased Need  </vt:lpstr>
      <vt:lpstr>Funding for Seniors  Not Keeping Pace Percent of Seniors Continues to Grow   </vt:lpstr>
      <vt:lpstr>Aging services unable  to meet demand  </vt:lpstr>
      <vt:lpstr>Aging services unable  to meet demand If these trends continue… millions will be eligible, few will be served. </vt:lpstr>
      <vt:lpstr>Aging in place is  Cost Effective Annual Facility Care Cost   </vt:lpstr>
      <vt:lpstr>Aging in place is  Cost Effective Annual Facility Care Cost   </vt:lpstr>
      <vt:lpstr>Older Americans Act Services  Help Seniors stay at home   </vt:lpstr>
      <vt:lpstr>2012 Profile of older americans  </vt:lpstr>
      <vt:lpstr>Web:  http://www.nasuad.org/newsroom/archive/2013/aging_in_america_we_can_do_better.html  </vt:lpstr>
      <vt:lpstr>Slide 13</vt:lpstr>
    </vt:vector>
  </TitlesOfParts>
  <Company>Model + Form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Durham</dc:creator>
  <cp:keywords/>
  <cp:lastModifiedBy>Ken Jones</cp:lastModifiedBy>
  <cp:revision>164</cp:revision>
  <dcterms:created xsi:type="dcterms:W3CDTF">2013-05-15T13:44:21Z</dcterms:created>
  <dcterms:modified xsi:type="dcterms:W3CDTF">2013-06-11T13:10:54Z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0x01010011B50C7835248241BB2A903DEFC091D404008FB27F71D1EEA64CAEA5747F66CAD5D1</vt:lpwstr>
  </property>
  <property fmtid="{D5CDD505-2E9C-101B-9397-08002B2CF9AE}" pid="3" name="Order">
    <vt:r8>139900</vt:r8>
  </property>
  <property fmtid="{D5CDD505-2E9C-101B-9397-08002B2CF9AE}" pid="4" name="Brief Description0">
    <vt:lpwstr/>
  </property>
  <property fmtid="{D5CDD505-2E9C-101B-9397-08002B2CF9AE}" pid="5" name="Year0">
    <vt:lpwstr/>
  </property>
</Properties>
</file>