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81" r:id="rId6"/>
    <p:sldId id="260" r:id="rId7"/>
    <p:sldId id="265" r:id="rId8"/>
    <p:sldId id="261" r:id="rId9"/>
    <p:sldId id="262" r:id="rId10"/>
    <p:sldId id="278" r:id="rId11"/>
    <p:sldId id="263" r:id="rId12"/>
    <p:sldId id="279" r:id="rId13"/>
    <p:sldId id="266" r:id="rId14"/>
    <p:sldId id="267" r:id="rId15"/>
    <p:sldId id="264" r:id="rId16"/>
    <p:sldId id="268" r:id="rId17"/>
    <p:sldId id="282" r:id="rId18"/>
    <p:sldId id="270" r:id="rId19"/>
    <p:sldId id="271" r:id="rId20"/>
    <p:sldId id="280" r:id="rId21"/>
    <p:sldId id="272" r:id="rId22"/>
    <p:sldId id="273" r:id="rId23"/>
    <p:sldId id="274" r:id="rId24"/>
    <p:sldId id="275" r:id="rId25"/>
    <p:sldId id="276" r:id="rId26"/>
    <p:sldId id="27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52" d="100"/>
          <a:sy n="52" d="100"/>
        </p:scale>
        <p:origin x="684" y="6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B209D36-FDD0-493D-BADE-4D44E9FC4F59}" type="datetimeFigureOut">
              <a:rPr lang="en-US" smtClean="0"/>
              <a:t>06/13/2016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01EFF-68C2-432C-B22F-F05D2ABBD88F}" type="slidenum">
              <a:rPr lang="en-US" smtClean="0"/>
              <a:t>‹#›</a:t>
            </a:fld>
            <a:endParaRPr lang="en-US"/>
          </a:p>
        </p:txBody>
      </p:sp>
    </p:spTree>
    <p:extLst>
      <p:ext uri="{BB962C8B-B14F-4D97-AF65-F5344CB8AC3E}">
        <p14:creationId xmlns:p14="http://schemas.microsoft.com/office/powerpoint/2010/main" val="4032924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B209D36-FDD0-493D-BADE-4D44E9FC4F59}" type="datetimeFigureOut">
              <a:rPr lang="en-US" smtClean="0"/>
              <a:t>06/13/2016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301EFF-68C2-432C-B22F-F05D2ABBD88F}" type="slidenum">
              <a:rPr lang="en-US" smtClean="0"/>
              <a:t>‹#›</a:t>
            </a:fld>
            <a:endParaRPr lang="en-US"/>
          </a:p>
        </p:txBody>
      </p:sp>
    </p:spTree>
    <p:extLst>
      <p:ext uri="{BB962C8B-B14F-4D97-AF65-F5344CB8AC3E}">
        <p14:creationId xmlns:p14="http://schemas.microsoft.com/office/powerpoint/2010/main" val="224014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6B209D36-FDD0-493D-BADE-4D44E9FC4F59}" type="datetimeFigureOut">
              <a:rPr lang="en-US" smtClean="0"/>
              <a:t>06/13/2016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01EFF-68C2-432C-B22F-F05D2ABBD88F}" type="slidenum">
              <a:rPr lang="en-US" smtClean="0"/>
              <a:t>‹#›</a:t>
            </a:fld>
            <a:endParaRPr lang="en-US"/>
          </a:p>
        </p:txBody>
      </p:sp>
    </p:spTree>
    <p:extLst>
      <p:ext uri="{BB962C8B-B14F-4D97-AF65-F5344CB8AC3E}">
        <p14:creationId xmlns:p14="http://schemas.microsoft.com/office/powerpoint/2010/main" val="3203240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6B209D36-FDD0-493D-BADE-4D44E9FC4F59}" type="datetimeFigureOut">
              <a:rPr lang="en-US" smtClean="0"/>
              <a:t>06/13/2016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01EFF-68C2-432C-B22F-F05D2ABBD88F}"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143729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B209D36-FDD0-493D-BADE-4D44E9FC4F59}" type="datetimeFigureOut">
              <a:rPr lang="en-US" smtClean="0"/>
              <a:t>06/13/2016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01EFF-68C2-432C-B22F-F05D2ABBD88F}" type="slidenum">
              <a:rPr lang="en-US" smtClean="0"/>
              <a:t>‹#›</a:t>
            </a:fld>
            <a:endParaRPr lang="en-US"/>
          </a:p>
        </p:txBody>
      </p:sp>
    </p:spTree>
    <p:extLst>
      <p:ext uri="{BB962C8B-B14F-4D97-AF65-F5344CB8AC3E}">
        <p14:creationId xmlns:p14="http://schemas.microsoft.com/office/powerpoint/2010/main" val="19891804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B209D36-FDD0-493D-BADE-4D44E9FC4F59}" type="datetimeFigureOut">
              <a:rPr lang="en-US" smtClean="0"/>
              <a:t>06/13/2016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01EFF-68C2-432C-B22F-F05D2ABBD88F}" type="slidenum">
              <a:rPr lang="en-US" smtClean="0"/>
              <a:t>‹#›</a:t>
            </a:fld>
            <a:endParaRPr lang="en-US"/>
          </a:p>
        </p:txBody>
      </p:sp>
    </p:spTree>
    <p:extLst>
      <p:ext uri="{BB962C8B-B14F-4D97-AF65-F5344CB8AC3E}">
        <p14:creationId xmlns:p14="http://schemas.microsoft.com/office/powerpoint/2010/main" val="30542551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B209D36-FDD0-493D-BADE-4D44E9FC4F59}" type="datetimeFigureOut">
              <a:rPr lang="en-US" smtClean="0"/>
              <a:t>06/13/2016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01EFF-68C2-432C-B22F-F05D2ABBD88F}" type="slidenum">
              <a:rPr lang="en-US" smtClean="0"/>
              <a:t>‹#›</a:t>
            </a:fld>
            <a:endParaRPr lang="en-US"/>
          </a:p>
        </p:txBody>
      </p:sp>
    </p:spTree>
    <p:extLst>
      <p:ext uri="{BB962C8B-B14F-4D97-AF65-F5344CB8AC3E}">
        <p14:creationId xmlns:p14="http://schemas.microsoft.com/office/powerpoint/2010/main" val="2151219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209D36-FDD0-493D-BADE-4D44E9FC4F59}" type="datetimeFigureOut">
              <a:rPr lang="en-US" smtClean="0"/>
              <a:t>06/13/2016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01EFF-68C2-432C-B22F-F05D2ABBD88F}" type="slidenum">
              <a:rPr lang="en-US" smtClean="0"/>
              <a:t>‹#›</a:t>
            </a:fld>
            <a:endParaRPr lang="en-US"/>
          </a:p>
        </p:txBody>
      </p:sp>
    </p:spTree>
    <p:extLst>
      <p:ext uri="{BB962C8B-B14F-4D97-AF65-F5344CB8AC3E}">
        <p14:creationId xmlns:p14="http://schemas.microsoft.com/office/powerpoint/2010/main" val="14543584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209D36-FDD0-493D-BADE-4D44E9FC4F59}" type="datetimeFigureOut">
              <a:rPr lang="en-US" smtClean="0"/>
              <a:t>06/13/2016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01EFF-68C2-432C-B22F-F05D2ABBD88F}" type="slidenum">
              <a:rPr lang="en-US" smtClean="0"/>
              <a:t>‹#›</a:t>
            </a:fld>
            <a:endParaRPr lang="en-US"/>
          </a:p>
        </p:txBody>
      </p:sp>
    </p:spTree>
    <p:extLst>
      <p:ext uri="{BB962C8B-B14F-4D97-AF65-F5344CB8AC3E}">
        <p14:creationId xmlns:p14="http://schemas.microsoft.com/office/powerpoint/2010/main" val="3814494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6B209D36-FDD0-493D-BADE-4D44E9FC4F59}" type="datetimeFigureOut">
              <a:rPr lang="en-US" smtClean="0"/>
              <a:t>06/13/2016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01EFF-68C2-432C-B22F-F05D2ABBD88F}" type="slidenum">
              <a:rPr lang="en-US" smtClean="0"/>
              <a:t>‹#›</a:t>
            </a:fld>
            <a:endParaRPr lang="en-US"/>
          </a:p>
        </p:txBody>
      </p:sp>
    </p:spTree>
    <p:extLst>
      <p:ext uri="{BB962C8B-B14F-4D97-AF65-F5344CB8AC3E}">
        <p14:creationId xmlns:p14="http://schemas.microsoft.com/office/powerpoint/2010/main" val="1280166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B209D36-FDD0-493D-BADE-4D44E9FC4F59}" type="datetimeFigureOut">
              <a:rPr lang="en-US" smtClean="0"/>
              <a:t>06/13/2016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01EFF-68C2-432C-B22F-F05D2ABBD88F}" type="slidenum">
              <a:rPr lang="en-US" smtClean="0"/>
              <a:t>‹#›</a:t>
            </a:fld>
            <a:endParaRPr lang="en-US"/>
          </a:p>
        </p:txBody>
      </p:sp>
    </p:spTree>
    <p:extLst>
      <p:ext uri="{BB962C8B-B14F-4D97-AF65-F5344CB8AC3E}">
        <p14:creationId xmlns:p14="http://schemas.microsoft.com/office/powerpoint/2010/main" val="527771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B209D36-FDD0-493D-BADE-4D44E9FC4F59}" type="datetimeFigureOut">
              <a:rPr lang="en-US" smtClean="0"/>
              <a:t>06/13/2016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301EFF-68C2-432C-B22F-F05D2ABBD88F}" type="slidenum">
              <a:rPr lang="en-US" smtClean="0"/>
              <a:t>‹#›</a:t>
            </a:fld>
            <a:endParaRPr lang="en-US"/>
          </a:p>
        </p:txBody>
      </p:sp>
    </p:spTree>
    <p:extLst>
      <p:ext uri="{BB962C8B-B14F-4D97-AF65-F5344CB8AC3E}">
        <p14:creationId xmlns:p14="http://schemas.microsoft.com/office/powerpoint/2010/main" val="1025996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B209D36-FDD0-493D-BADE-4D44E9FC4F59}" type="datetimeFigureOut">
              <a:rPr lang="en-US" smtClean="0"/>
              <a:t>06/13/2016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301EFF-68C2-432C-B22F-F05D2ABBD88F}" type="slidenum">
              <a:rPr lang="en-US" smtClean="0"/>
              <a:t>‹#›</a:t>
            </a:fld>
            <a:endParaRPr lang="en-US"/>
          </a:p>
        </p:txBody>
      </p:sp>
    </p:spTree>
    <p:extLst>
      <p:ext uri="{BB962C8B-B14F-4D97-AF65-F5344CB8AC3E}">
        <p14:creationId xmlns:p14="http://schemas.microsoft.com/office/powerpoint/2010/main" val="2259943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6B209D36-FDD0-493D-BADE-4D44E9FC4F59}" type="datetimeFigureOut">
              <a:rPr lang="en-US" smtClean="0"/>
              <a:t>06/13/2016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98301EFF-68C2-432C-B22F-F05D2ABBD88F}" type="slidenum">
              <a:rPr lang="en-US" smtClean="0"/>
              <a:t>‹#›</a:t>
            </a:fld>
            <a:endParaRPr lang="en-US"/>
          </a:p>
        </p:txBody>
      </p:sp>
    </p:spTree>
    <p:extLst>
      <p:ext uri="{BB962C8B-B14F-4D97-AF65-F5344CB8AC3E}">
        <p14:creationId xmlns:p14="http://schemas.microsoft.com/office/powerpoint/2010/main" val="744512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B209D36-FDD0-493D-BADE-4D44E9FC4F59}" type="datetimeFigureOut">
              <a:rPr lang="en-US" smtClean="0"/>
              <a:t>06/13/2016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98301EFF-68C2-432C-B22F-F05D2ABBD88F}" type="slidenum">
              <a:rPr lang="en-US" smtClean="0"/>
              <a:t>‹#›</a:t>
            </a:fld>
            <a:endParaRPr lang="en-US"/>
          </a:p>
        </p:txBody>
      </p:sp>
    </p:spTree>
    <p:extLst>
      <p:ext uri="{BB962C8B-B14F-4D97-AF65-F5344CB8AC3E}">
        <p14:creationId xmlns:p14="http://schemas.microsoft.com/office/powerpoint/2010/main" val="606285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6B209D36-FDD0-493D-BADE-4D44E9FC4F59}" type="datetimeFigureOut">
              <a:rPr lang="en-US" smtClean="0"/>
              <a:t>06/13/2016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98301EFF-68C2-432C-B22F-F05D2ABBD88F}" type="slidenum">
              <a:rPr lang="en-US" smtClean="0"/>
              <a:t>‹#›</a:t>
            </a:fld>
            <a:endParaRPr lang="en-US"/>
          </a:p>
        </p:txBody>
      </p:sp>
    </p:spTree>
    <p:extLst>
      <p:ext uri="{BB962C8B-B14F-4D97-AF65-F5344CB8AC3E}">
        <p14:creationId xmlns:p14="http://schemas.microsoft.com/office/powerpoint/2010/main" val="4025982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B209D36-FDD0-493D-BADE-4D44E9FC4F59}" type="datetimeFigureOut">
              <a:rPr lang="en-US" smtClean="0"/>
              <a:t>06/13/2016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301EFF-68C2-432C-B22F-F05D2ABBD88F}" type="slidenum">
              <a:rPr lang="en-US" smtClean="0"/>
              <a:t>‹#›</a:t>
            </a:fld>
            <a:endParaRPr lang="en-US"/>
          </a:p>
        </p:txBody>
      </p:sp>
    </p:spTree>
    <p:extLst>
      <p:ext uri="{BB962C8B-B14F-4D97-AF65-F5344CB8AC3E}">
        <p14:creationId xmlns:p14="http://schemas.microsoft.com/office/powerpoint/2010/main" val="3220676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B209D36-FDD0-493D-BADE-4D44E9FC4F59}" type="datetimeFigureOut">
              <a:rPr lang="en-US" smtClean="0"/>
              <a:t>06/13/2016</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8301EFF-68C2-432C-B22F-F05D2ABBD88F}" type="slidenum">
              <a:rPr lang="en-US" smtClean="0"/>
              <a:t>‹#›</a:t>
            </a:fld>
            <a:endParaRPr lang="en-US"/>
          </a:p>
        </p:txBody>
      </p:sp>
    </p:spTree>
    <p:extLst>
      <p:ext uri="{BB962C8B-B14F-4D97-AF65-F5344CB8AC3E}">
        <p14:creationId xmlns:p14="http://schemas.microsoft.com/office/powerpoint/2010/main" val="379468741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ASCOG AAA </a:t>
            </a:r>
            <a:br>
              <a:rPr lang="en-US" dirty="0" smtClean="0"/>
            </a:br>
            <a:r>
              <a:rPr lang="en-US" dirty="0" smtClean="0"/>
              <a:t>Budget Cuts and </a:t>
            </a:r>
            <a:br>
              <a:rPr lang="en-US" dirty="0" smtClean="0"/>
            </a:br>
            <a:r>
              <a:rPr lang="en-US" dirty="0" smtClean="0"/>
              <a:t>Site Closures</a:t>
            </a:r>
            <a:endParaRPr lang="en-US" dirty="0"/>
          </a:p>
        </p:txBody>
      </p:sp>
    </p:spTree>
    <p:extLst>
      <p:ext uri="{BB962C8B-B14F-4D97-AF65-F5344CB8AC3E}">
        <p14:creationId xmlns:p14="http://schemas.microsoft.com/office/powerpoint/2010/main" val="38325236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87822" y="262904"/>
            <a:ext cx="9829580" cy="6360317"/>
          </a:xfrm>
        </p:spPr>
      </p:pic>
    </p:spTree>
    <p:extLst>
      <p:ext uri="{BB962C8B-B14F-4D97-AF65-F5344CB8AC3E}">
        <p14:creationId xmlns:p14="http://schemas.microsoft.com/office/powerpoint/2010/main" val="1704681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Shortfall based on estimated 10% cut – ($256,218.56)</a:t>
            </a:r>
            <a:endParaRPr lang="en-US" dirty="0"/>
          </a:p>
        </p:txBody>
      </p:sp>
      <p:sp>
        <p:nvSpPr>
          <p:cNvPr id="3" name="Content Placeholder 2"/>
          <p:cNvSpPr>
            <a:spLocks noGrp="1"/>
          </p:cNvSpPr>
          <p:nvPr>
            <p:ph idx="1"/>
          </p:nvPr>
        </p:nvSpPr>
        <p:spPr/>
        <p:txBody>
          <a:bodyPr/>
          <a:lstStyle/>
          <a:p>
            <a:r>
              <a:rPr lang="en-US" dirty="0" smtClean="0"/>
              <a:t>Caddo County - $80,409.28 surplus</a:t>
            </a:r>
          </a:p>
          <a:p>
            <a:r>
              <a:rPr lang="en-US" b="1" dirty="0" smtClean="0"/>
              <a:t>Comanche County – ($71,629.36) shortfall</a:t>
            </a:r>
          </a:p>
          <a:p>
            <a:r>
              <a:rPr lang="en-US" dirty="0" smtClean="0"/>
              <a:t>Cotton County – ($57,166.33) shortfall</a:t>
            </a:r>
          </a:p>
          <a:p>
            <a:r>
              <a:rPr lang="en-US" dirty="0" smtClean="0"/>
              <a:t>Grady County – $119,598.04 surplus</a:t>
            </a:r>
          </a:p>
          <a:p>
            <a:r>
              <a:rPr lang="en-US" dirty="0" smtClean="0"/>
              <a:t>Jefferson County – ($68,116.50) shortfall</a:t>
            </a:r>
          </a:p>
          <a:p>
            <a:r>
              <a:rPr lang="en-US" b="1" dirty="0" smtClean="0"/>
              <a:t>McClain County – ($176,888.52) shortfall</a:t>
            </a:r>
          </a:p>
          <a:p>
            <a:r>
              <a:rPr lang="en-US" b="1" dirty="0" smtClean="0"/>
              <a:t>Stephens County – ($77,902.83) shortfall</a:t>
            </a:r>
          </a:p>
          <a:p>
            <a:r>
              <a:rPr lang="en-US" dirty="0" smtClean="0"/>
              <a:t>Tillman County – ($4,522.34) shortfall</a:t>
            </a:r>
          </a:p>
          <a:p>
            <a:r>
              <a:rPr lang="en-US" b="1" dirty="0" smtClean="0"/>
              <a:t>Total – ($256,218.56) shortfall</a:t>
            </a:r>
          </a:p>
        </p:txBody>
      </p:sp>
    </p:spTree>
    <p:extLst>
      <p:ext uri="{BB962C8B-B14F-4D97-AF65-F5344CB8AC3E}">
        <p14:creationId xmlns:p14="http://schemas.microsoft.com/office/powerpoint/2010/main" val="20347943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46111" y="96344"/>
            <a:ext cx="10178408" cy="6586029"/>
          </a:xfrm>
        </p:spPr>
      </p:pic>
    </p:spTree>
    <p:extLst>
      <p:ext uri="{BB962C8B-B14F-4D97-AF65-F5344CB8AC3E}">
        <p14:creationId xmlns:p14="http://schemas.microsoft.com/office/powerpoint/2010/main" val="17223514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 allowed by policy</a:t>
            </a:r>
            <a:endParaRPr lang="en-US" dirty="0"/>
          </a:p>
        </p:txBody>
      </p:sp>
      <p:sp>
        <p:nvSpPr>
          <p:cNvPr id="3" name="Content Placeholder 2"/>
          <p:cNvSpPr>
            <a:spLocks noGrp="1"/>
          </p:cNvSpPr>
          <p:nvPr>
            <p:ph idx="1"/>
          </p:nvPr>
        </p:nvSpPr>
        <p:spPr/>
        <p:txBody>
          <a:bodyPr>
            <a:normAutofit lnSpcReduction="10000"/>
          </a:bodyPr>
          <a:lstStyle/>
          <a:p>
            <a:r>
              <a:rPr lang="en-US" dirty="0" smtClean="0"/>
              <a:t>Number of persons age 60 years of age and older</a:t>
            </a:r>
          </a:p>
          <a:p>
            <a:r>
              <a:rPr lang="en-US" dirty="0" smtClean="0"/>
              <a:t>Number of older persons in greatest economic need</a:t>
            </a:r>
          </a:p>
          <a:p>
            <a:r>
              <a:rPr lang="en-US" dirty="0" smtClean="0"/>
              <a:t>Number of older persons in greatest social need</a:t>
            </a:r>
          </a:p>
          <a:p>
            <a:r>
              <a:rPr lang="en-US" dirty="0" smtClean="0"/>
              <a:t>Number of low income minorities</a:t>
            </a:r>
          </a:p>
          <a:p>
            <a:r>
              <a:rPr lang="en-US" dirty="0" smtClean="0"/>
              <a:t>Need for and availability of priority services </a:t>
            </a:r>
          </a:p>
          <a:p>
            <a:r>
              <a:rPr lang="en-US" dirty="0" smtClean="0"/>
              <a:t>Availability of local resources, including volunteers</a:t>
            </a:r>
          </a:p>
          <a:p>
            <a:r>
              <a:rPr lang="en-US" dirty="0" smtClean="0"/>
              <a:t>Collocation of services/focal point development</a:t>
            </a:r>
          </a:p>
          <a:p>
            <a:r>
              <a:rPr lang="en-US" dirty="0" smtClean="0"/>
              <a:t>State and Federal Mandates</a:t>
            </a:r>
          </a:p>
          <a:p>
            <a:pPr lvl="1"/>
            <a:r>
              <a:rPr lang="en-US" dirty="0" smtClean="0"/>
              <a:t>Minimum funding for rural areas - </a:t>
            </a:r>
            <a:r>
              <a:rPr lang="en-US" dirty="0"/>
              <a:t>$914,127 </a:t>
            </a:r>
            <a:endParaRPr lang="en-US" dirty="0" smtClean="0"/>
          </a:p>
          <a:p>
            <a:pPr lvl="1"/>
            <a:r>
              <a:rPr lang="en-US" dirty="0" smtClean="0"/>
              <a:t>Sites must serve at least 25 meals per day/250 days per year</a:t>
            </a:r>
            <a:endParaRPr lang="en-US" dirty="0"/>
          </a:p>
        </p:txBody>
      </p:sp>
    </p:spTree>
    <p:extLst>
      <p:ext uri="{BB962C8B-B14F-4D97-AF65-F5344CB8AC3E}">
        <p14:creationId xmlns:p14="http://schemas.microsoft.com/office/powerpoint/2010/main" val="25004081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According to metrics, communities with least/most Title III funding </a:t>
            </a:r>
            <a:endParaRPr lang="en-US" dirty="0"/>
          </a:p>
        </p:txBody>
      </p:sp>
      <p:sp>
        <p:nvSpPr>
          <p:cNvPr id="3" name="Content Placeholder 2"/>
          <p:cNvSpPr>
            <a:spLocks noGrp="1"/>
          </p:cNvSpPr>
          <p:nvPr>
            <p:ph idx="1"/>
          </p:nvPr>
        </p:nvSpPr>
        <p:spPr/>
        <p:txBody>
          <a:bodyPr numCol="2"/>
          <a:lstStyle/>
          <a:p>
            <a:pPr marL="0" indent="0">
              <a:buNone/>
            </a:pPr>
            <a:r>
              <a:rPr lang="en-US" dirty="0" smtClean="0"/>
              <a:t>Least funding:</a:t>
            </a:r>
          </a:p>
          <a:p>
            <a:r>
              <a:rPr lang="en-US" dirty="0" smtClean="0"/>
              <a:t>Byars - $1,468.91</a:t>
            </a:r>
            <a:endParaRPr lang="en-US" dirty="0"/>
          </a:p>
          <a:p>
            <a:r>
              <a:rPr lang="en-US" dirty="0" smtClean="0"/>
              <a:t>Washington - $2,522.92</a:t>
            </a:r>
          </a:p>
          <a:p>
            <a:r>
              <a:rPr lang="en-US" dirty="0" smtClean="0"/>
              <a:t>Wayne - $3,967.80</a:t>
            </a:r>
          </a:p>
          <a:p>
            <a:r>
              <a:rPr lang="en-US" dirty="0" smtClean="0"/>
              <a:t>Cement - $7,834.06</a:t>
            </a:r>
          </a:p>
          <a:p>
            <a:r>
              <a:rPr lang="en-US" dirty="0" smtClean="0"/>
              <a:t>Elgin - $8,182.00</a:t>
            </a:r>
          </a:p>
          <a:p>
            <a:r>
              <a:rPr lang="en-US" dirty="0" smtClean="0"/>
              <a:t>Geronimo - $9,943.50</a:t>
            </a:r>
          </a:p>
          <a:p>
            <a:r>
              <a:rPr lang="en-US" dirty="0" smtClean="0"/>
              <a:t>Cache - $12,627.35</a:t>
            </a:r>
          </a:p>
          <a:p>
            <a:r>
              <a:rPr lang="en-US" dirty="0" smtClean="0"/>
              <a:t>Ryan - $13,959.79</a:t>
            </a:r>
          </a:p>
          <a:p>
            <a:pPr marL="0" indent="0">
              <a:buNone/>
            </a:pPr>
            <a:r>
              <a:rPr lang="en-US" dirty="0" smtClean="0"/>
              <a:t>Most funding:</a:t>
            </a:r>
          </a:p>
          <a:p>
            <a:r>
              <a:rPr lang="en-US" dirty="0" smtClean="0"/>
              <a:t>Lawton - $485,776.21</a:t>
            </a:r>
          </a:p>
          <a:p>
            <a:r>
              <a:rPr lang="en-US" dirty="0" smtClean="0"/>
              <a:t>Duncan - $252,953.31</a:t>
            </a:r>
          </a:p>
          <a:p>
            <a:r>
              <a:rPr lang="en-US" dirty="0" smtClean="0"/>
              <a:t>Chickasha - $169,178.23</a:t>
            </a:r>
          </a:p>
          <a:p>
            <a:r>
              <a:rPr lang="en-US" dirty="0" smtClean="0"/>
              <a:t>Anadarko - $99,228.83</a:t>
            </a:r>
          </a:p>
          <a:p>
            <a:r>
              <a:rPr lang="en-US" dirty="0" smtClean="0"/>
              <a:t>Frederick - $83,239.12</a:t>
            </a:r>
          </a:p>
          <a:p>
            <a:r>
              <a:rPr lang="en-US" dirty="0" smtClean="0"/>
              <a:t>Marlow - $58,944.25</a:t>
            </a:r>
          </a:p>
          <a:p>
            <a:r>
              <a:rPr lang="en-US" dirty="0" smtClean="0"/>
              <a:t>Carnegie - $55,488.34</a:t>
            </a:r>
          </a:p>
          <a:p>
            <a:endParaRPr lang="en-US" dirty="0"/>
          </a:p>
        </p:txBody>
      </p:sp>
    </p:spTree>
    <p:extLst>
      <p:ext uri="{BB962C8B-B14F-4D97-AF65-F5344CB8AC3E}">
        <p14:creationId xmlns:p14="http://schemas.microsoft.com/office/powerpoint/2010/main" val="40337069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 hoc committee’s recommendations for site closures </a:t>
            </a:r>
            <a:endParaRPr lang="en-US" dirty="0"/>
          </a:p>
        </p:txBody>
      </p:sp>
      <p:sp>
        <p:nvSpPr>
          <p:cNvPr id="3" name="Content Placeholder 2"/>
          <p:cNvSpPr>
            <a:spLocks noGrp="1"/>
          </p:cNvSpPr>
          <p:nvPr>
            <p:ph idx="1"/>
          </p:nvPr>
        </p:nvSpPr>
        <p:spPr/>
        <p:txBody>
          <a:bodyPr/>
          <a:lstStyle/>
          <a:p>
            <a:r>
              <a:rPr lang="en-US" dirty="0" smtClean="0"/>
              <a:t>Byars - $52,851.83 (McClain County) - urban</a:t>
            </a:r>
          </a:p>
          <a:p>
            <a:r>
              <a:rPr lang="en-US" dirty="0" smtClean="0"/>
              <a:t>Geronimo - $34,739.97 (Comanche County) - urban</a:t>
            </a:r>
          </a:p>
          <a:p>
            <a:r>
              <a:rPr lang="en-US" dirty="0" smtClean="0"/>
              <a:t>Blanchard - $52,457.12 (McClain County) - urban</a:t>
            </a:r>
          </a:p>
          <a:p>
            <a:r>
              <a:rPr lang="en-US" dirty="0" smtClean="0"/>
              <a:t>Washington $51,713.78 (McClain County) - urban</a:t>
            </a:r>
          </a:p>
          <a:p>
            <a:r>
              <a:rPr lang="en-US" dirty="0" smtClean="0"/>
              <a:t>Comanche $73,410.04 (Stephens County) – rural</a:t>
            </a:r>
          </a:p>
          <a:p>
            <a:endParaRPr lang="en-US" dirty="0"/>
          </a:p>
          <a:p>
            <a:r>
              <a:rPr lang="en-US" b="1" dirty="0" smtClean="0"/>
              <a:t>Total savings - $264,172.74</a:t>
            </a:r>
          </a:p>
        </p:txBody>
      </p:sp>
    </p:spTree>
    <p:extLst>
      <p:ext uri="{BB962C8B-B14F-4D97-AF65-F5344CB8AC3E}">
        <p14:creationId xmlns:p14="http://schemas.microsoft.com/office/powerpoint/2010/main" val="13948810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 closures by county after closure of five sites recommended</a:t>
            </a:r>
            <a:endParaRPr lang="en-US" dirty="0"/>
          </a:p>
        </p:txBody>
      </p:sp>
      <p:sp>
        <p:nvSpPr>
          <p:cNvPr id="3" name="Content Placeholder 2"/>
          <p:cNvSpPr>
            <a:spLocks noGrp="1"/>
          </p:cNvSpPr>
          <p:nvPr>
            <p:ph idx="1"/>
          </p:nvPr>
        </p:nvSpPr>
        <p:spPr/>
        <p:txBody>
          <a:bodyPr/>
          <a:lstStyle/>
          <a:p>
            <a:r>
              <a:rPr lang="en-US" dirty="0"/>
              <a:t>Caddo County – 2 (Hinton and Apache)</a:t>
            </a:r>
          </a:p>
          <a:p>
            <a:r>
              <a:rPr lang="en-US" dirty="0"/>
              <a:t>Comanche County – 2</a:t>
            </a:r>
            <a:r>
              <a:rPr lang="en-US" dirty="0" smtClean="0"/>
              <a:t> </a:t>
            </a:r>
            <a:r>
              <a:rPr lang="en-US" dirty="0"/>
              <a:t>(Pleasant Valley </a:t>
            </a:r>
            <a:r>
              <a:rPr lang="en-US" dirty="0" smtClean="0"/>
              <a:t>and Geronimo)</a:t>
            </a:r>
            <a:endParaRPr lang="en-US" dirty="0"/>
          </a:p>
          <a:p>
            <a:r>
              <a:rPr lang="en-US" dirty="0"/>
              <a:t>Cotton County – 1 (Randlett)</a:t>
            </a:r>
          </a:p>
          <a:p>
            <a:r>
              <a:rPr lang="en-US" dirty="0"/>
              <a:t>Grady County – 2 (Rush Springs and Verdon, only one site left</a:t>
            </a:r>
            <a:r>
              <a:rPr lang="en-US" dirty="0" smtClean="0"/>
              <a:t>)*</a:t>
            </a:r>
            <a:endParaRPr lang="en-US" dirty="0"/>
          </a:p>
          <a:p>
            <a:r>
              <a:rPr lang="en-US" dirty="0"/>
              <a:t>Jefferson County – 1 (Waurika)</a:t>
            </a:r>
          </a:p>
          <a:p>
            <a:r>
              <a:rPr lang="en-US" dirty="0"/>
              <a:t>McClain County – </a:t>
            </a:r>
            <a:r>
              <a:rPr lang="en-US" dirty="0" smtClean="0"/>
              <a:t>3 (Byars, Blanchard and Washington)</a:t>
            </a:r>
            <a:endParaRPr lang="en-US" dirty="0"/>
          </a:p>
          <a:p>
            <a:r>
              <a:rPr lang="en-US" dirty="0"/>
              <a:t>Stephens County – </a:t>
            </a:r>
            <a:r>
              <a:rPr lang="en-US" dirty="0" smtClean="0"/>
              <a:t>1 (Comanche)</a:t>
            </a:r>
            <a:endParaRPr lang="en-US" dirty="0"/>
          </a:p>
          <a:p>
            <a:r>
              <a:rPr lang="en-US" dirty="0"/>
              <a:t>Tillman County – 0 (Only one site – Frederick</a:t>
            </a:r>
            <a:r>
              <a:rPr lang="en-US" dirty="0" smtClean="0"/>
              <a:t>)*</a:t>
            </a:r>
          </a:p>
          <a:p>
            <a:r>
              <a:rPr lang="en-US" dirty="0"/>
              <a:t>* - We are required to maintain at least one meal site per county.</a:t>
            </a:r>
          </a:p>
          <a:p>
            <a:endParaRPr lang="en-US" dirty="0"/>
          </a:p>
          <a:p>
            <a:endParaRPr lang="en-US" dirty="0"/>
          </a:p>
        </p:txBody>
      </p:sp>
    </p:spTree>
    <p:extLst>
      <p:ext uri="{BB962C8B-B14F-4D97-AF65-F5344CB8AC3E}">
        <p14:creationId xmlns:p14="http://schemas.microsoft.com/office/powerpoint/2010/main" val="40586836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80888" y="115695"/>
            <a:ext cx="10190765" cy="6594025"/>
          </a:xfrm>
        </p:spPr>
      </p:pic>
    </p:spTree>
    <p:extLst>
      <p:ext uri="{BB962C8B-B14F-4D97-AF65-F5344CB8AC3E}">
        <p14:creationId xmlns:p14="http://schemas.microsoft.com/office/powerpoint/2010/main" val="10989739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028352"/>
          </a:xfrm>
        </p:spPr>
        <p:txBody>
          <a:bodyPr>
            <a:normAutofit fontScale="90000"/>
          </a:bodyPr>
          <a:lstStyle/>
          <a:p>
            <a:r>
              <a:rPr lang="en-US" dirty="0" smtClean="0"/>
              <a:t>Funding needed after closures</a:t>
            </a:r>
            <a:r>
              <a:rPr lang="en-US" dirty="0"/>
              <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13834091"/>
              </p:ext>
            </p:extLst>
          </p:nvPr>
        </p:nvGraphicFramePr>
        <p:xfrm>
          <a:off x="838200" y="1146223"/>
          <a:ext cx="10515599" cy="5548676"/>
        </p:xfrm>
        <a:graphic>
          <a:graphicData uri="http://schemas.openxmlformats.org/drawingml/2006/table">
            <a:tbl>
              <a:tblPr firstRow="1" firstCol="1" bandRow="1">
                <a:tableStyleId>{5C22544A-7EE6-4342-B048-85BDC9FD1C3A}</a:tableStyleId>
              </a:tblPr>
              <a:tblGrid>
                <a:gridCol w="3224666">
                  <a:extLst>
                    <a:ext uri="{9D8B030D-6E8A-4147-A177-3AD203B41FA5}">
                      <a16:colId xmlns:a16="http://schemas.microsoft.com/office/drawing/2014/main" val="2687929278"/>
                    </a:ext>
                  </a:extLst>
                </a:gridCol>
                <a:gridCol w="3304397">
                  <a:extLst>
                    <a:ext uri="{9D8B030D-6E8A-4147-A177-3AD203B41FA5}">
                      <a16:colId xmlns:a16="http://schemas.microsoft.com/office/drawing/2014/main" val="1452348598"/>
                    </a:ext>
                  </a:extLst>
                </a:gridCol>
                <a:gridCol w="3986536">
                  <a:extLst>
                    <a:ext uri="{9D8B030D-6E8A-4147-A177-3AD203B41FA5}">
                      <a16:colId xmlns:a16="http://schemas.microsoft.com/office/drawing/2014/main" val="1098322843"/>
                    </a:ext>
                  </a:extLst>
                </a:gridCol>
              </a:tblGrid>
              <a:tr h="543884">
                <a:tc>
                  <a:txBody>
                    <a:bodyPr/>
                    <a:lstStyle/>
                    <a:p>
                      <a:pPr marL="0" marR="0">
                        <a:spcBef>
                          <a:spcPts val="0"/>
                        </a:spcBef>
                        <a:spcAft>
                          <a:spcPts val="0"/>
                        </a:spcAft>
                      </a:pPr>
                      <a:r>
                        <a:rPr lang="en-US" sz="2000" dirty="0">
                          <a:effectLst/>
                        </a:rPr>
                        <a:t>County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rPr>
                        <a:t>Need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smtClean="0">
                          <a:effectLst/>
                        </a:rPr>
                        <a:t>2017 </a:t>
                      </a:r>
                      <a:r>
                        <a:rPr lang="en-US" sz="2000" dirty="0">
                          <a:effectLst/>
                        </a:rPr>
                        <a:t>Funding Formula </a:t>
                      </a:r>
                      <a:r>
                        <a:rPr lang="en-US" sz="2000" dirty="0" smtClean="0">
                          <a:effectLst/>
                        </a:rPr>
                        <a:t>post cut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24763861"/>
                  </a:ext>
                </a:extLst>
              </a:tr>
              <a:tr h="556088">
                <a:tc>
                  <a:txBody>
                    <a:bodyPr/>
                    <a:lstStyle/>
                    <a:p>
                      <a:pPr marL="0" marR="0">
                        <a:spcBef>
                          <a:spcPts val="0"/>
                        </a:spcBef>
                        <a:spcAft>
                          <a:spcPts val="0"/>
                        </a:spcAft>
                      </a:pPr>
                      <a:r>
                        <a:rPr lang="en-US" sz="2000">
                          <a:effectLst/>
                        </a:rPr>
                        <a:t>Caddo County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3200" dirty="0">
                          <a:effectLst/>
                        </a:rPr>
                        <a:t>$     204,591.26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3200" dirty="0">
                          <a:effectLst/>
                        </a:rPr>
                        <a:t> $           </a:t>
                      </a:r>
                      <a:r>
                        <a:rPr lang="en-US" sz="3200" dirty="0" smtClean="0">
                          <a:effectLst/>
                        </a:rPr>
                        <a:t>285,000.54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49363867"/>
                  </a:ext>
                </a:extLst>
              </a:tr>
              <a:tr h="556088">
                <a:tc>
                  <a:txBody>
                    <a:bodyPr/>
                    <a:lstStyle/>
                    <a:p>
                      <a:pPr marL="0" marR="0">
                        <a:spcBef>
                          <a:spcPts val="0"/>
                        </a:spcBef>
                        <a:spcAft>
                          <a:spcPts val="0"/>
                        </a:spcAft>
                      </a:pPr>
                      <a:r>
                        <a:rPr lang="en-US" sz="2000">
                          <a:effectLst/>
                        </a:rPr>
                        <a:t>Comanche County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3200" dirty="0">
                          <a:effectLst/>
                        </a:rPr>
                        <a:t>$     </a:t>
                      </a:r>
                      <a:r>
                        <a:rPr lang="en-US" sz="3200" dirty="0" smtClean="0">
                          <a:effectLst/>
                        </a:rPr>
                        <a:t>343,640.91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3200" dirty="0">
                          <a:effectLst/>
                        </a:rPr>
                        <a:t> $           </a:t>
                      </a:r>
                      <a:r>
                        <a:rPr lang="en-US" sz="3200" dirty="0" smtClean="0">
                          <a:effectLst/>
                        </a:rPr>
                        <a:t>306,751.52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80755020"/>
                  </a:ext>
                </a:extLst>
              </a:tr>
              <a:tr h="556088">
                <a:tc>
                  <a:txBody>
                    <a:bodyPr/>
                    <a:lstStyle/>
                    <a:p>
                      <a:pPr marL="0" marR="0">
                        <a:spcBef>
                          <a:spcPts val="0"/>
                        </a:spcBef>
                        <a:spcAft>
                          <a:spcPts val="0"/>
                        </a:spcAft>
                      </a:pPr>
                      <a:r>
                        <a:rPr lang="en-US" sz="2000">
                          <a:effectLst/>
                        </a:rPr>
                        <a:t>Cotton County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3200">
                          <a:effectLst/>
                        </a:rPr>
                        <a:t>$     125,799.26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3200" dirty="0">
                          <a:effectLst/>
                        </a:rPr>
                        <a:t> $             </a:t>
                      </a:r>
                      <a:r>
                        <a:rPr lang="en-US" sz="3200" dirty="0" smtClean="0">
                          <a:effectLst/>
                        </a:rPr>
                        <a:t>68,632.93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53334518"/>
                  </a:ext>
                </a:extLst>
              </a:tr>
              <a:tr h="556088">
                <a:tc>
                  <a:txBody>
                    <a:bodyPr/>
                    <a:lstStyle/>
                    <a:p>
                      <a:pPr marL="0" marR="0">
                        <a:spcBef>
                          <a:spcPts val="0"/>
                        </a:spcBef>
                        <a:spcAft>
                          <a:spcPts val="0"/>
                        </a:spcAft>
                      </a:pPr>
                      <a:r>
                        <a:rPr lang="en-US" sz="2000">
                          <a:effectLst/>
                        </a:rPr>
                        <a:t>Grady County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3200">
                          <a:effectLst/>
                        </a:rPr>
                        <a:t>$       98,354.98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3200" dirty="0">
                          <a:effectLst/>
                        </a:rPr>
                        <a:t> $           </a:t>
                      </a:r>
                      <a:r>
                        <a:rPr lang="en-US" sz="3200" dirty="0" smtClean="0">
                          <a:effectLst/>
                        </a:rPr>
                        <a:t>217,953.02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54032362"/>
                  </a:ext>
                </a:extLst>
              </a:tr>
              <a:tr h="556088">
                <a:tc>
                  <a:txBody>
                    <a:bodyPr/>
                    <a:lstStyle/>
                    <a:p>
                      <a:pPr marL="0" marR="0">
                        <a:spcBef>
                          <a:spcPts val="0"/>
                        </a:spcBef>
                        <a:spcAft>
                          <a:spcPts val="0"/>
                        </a:spcAft>
                      </a:pPr>
                      <a:r>
                        <a:rPr lang="en-US" sz="2000">
                          <a:effectLst/>
                        </a:rPr>
                        <a:t>Jefferson County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3200">
                          <a:effectLst/>
                        </a:rPr>
                        <a:t>$     124,056.88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3200" dirty="0">
                          <a:effectLst/>
                        </a:rPr>
                        <a:t> $             </a:t>
                      </a:r>
                      <a:r>
                        <a:rPr lang="en-US" sz="3200" dirty="0" smtClean="0">
                          <a:effectLst/>
                        </a:rPr>
                        <a:t>55,940.38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49735959"/>
                  </a:ext>
                </a:extLst>
              </a:tr>
              <a:tr h="556088">
                <a:tc>
                  <a:txBody>
                    <a:bodyPr/>
                    <a:lstStyle/>
                    <a:p>
                      <a:pPr marL="0" marR="0">
                        <a:spcBef>
                          <a:spcPts val="0"/>
                        </a:spcBef>
                        <a:spcAft>
                          <a:spcPts val="0"/>
                        </a:spcAft>
                      </a:pPr>
                      <a:r>
                        <a:rPr lang="en-US" sz="2000">
                          <a:effectLst/>
                        </a:rPr>
                        <a:t>McClain County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3200" dirty="0">
                          <a:effectLst/>
                        </a:rPr>
                        <a:t>$     </a:t>
                      </a:r>
                      <a:r>
                        <a:rPr lang="en-US" sz="3200" dirty="0" smtClean="0">
                          <a:effectLst/>
                        </a:rPr>
                        <a:t>103,012.64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3200" dirty="0">
                          <a:effectLst/>
                        </a:rPr>
                        <a:t> $             </a:t>
                      </a:r>
                      <a:r>
                        <a:rPr lang="en-US" sz="3200" dirty="0" smtClean="0">
                          <a:effectLst/>
                        </a:rPr>
                        <a:t>82,146.85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81547374"/>
                  </a:ext>
                </a:extLst>
              </a:tr>
              <a:tr h="556088">
                <a:tc>
                  <a:txBody>
                    <a:bodyPr/>
                    <a:lstStyle/>
                    <a:p>
                      <a:pPr marL="0" marR="0">
                        <a:spcBef>
                          <a:spcPts val="0"/>
                        </a:spcBef>
                        <a:spcAft>
                          <a:spcPts val="0"/>
                        </a:spcAft>
                      </a:pPr>
                      <a:r>
                        <a:rPr lang="en-US" sz="2000">
                          <a:effectLst/>
                        </a:rPr>
                        <a:t>Stephens County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3200" dirty="0">
                          <a:effectLst/>
                        </a:rPr>
                        <a:t>$     </a:t>
                      </a:r>
                      <a:r>
                        <a:rPr lang="en-US" sz="3200" dirty="0" smtClean="0">
                          <a:effectLst/>
                        </a:rPr>
                        <a:t>242,860.73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3200" dirty="0">
                          <a:effectLst/>
                        </a:rPr>
                        <a:t> $           </a:t>
                      </a:r>
                      <a:r>
                        <a:rPr lang="en-US" sz="3200" dirty="0" smtClean="0">
                          <a:effectLst/>
                        </a:rPr>
                        <a:t>238,367.94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08091266"/>
                  </a:ext>
                </a:extLst>
              </a:tr>
              <a:tr h="556088">
                <a:tc>
                  <a:txBody>
                    <a:bodyPr/>
                    <a:lstStyle/>
                    <a:p>
                      <a:pPr marL="0" marR="0">
                        <a:spcBef>
                          <a:spcPts val="0"/>
                        </a:spcBef>
                        <a:spcAft>
                          <a:spcPts val="0"/>
                        </a:spcAft>
                      </a:pPr>
                      <a:r>
                        <a:rPr lang="en-US" sz="2000">
                          <a:effectLst/>
                        </a:rPr>
                        <a:t>Tillman County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3200">
                          <a:effectLst/>
                        </a:rPr>
                        <a:t>$       96,648.46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3200" dirty="0">
                          <a:effectLst/>
                        </a:rPr>
                        <a:t> $           </a:t>
                      </a:r>
                      <a:r>
                        <a:rPr lang="en-US" sz="3200" dirty="0" smtClean="0">
                          <a:effectLst/>
                        </a:rPr>
                        <a:t>92,126.12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89300101"/>
                  </a:ext>
                </a:extLst>
              </a:tr>
              <a:tr h="556088">
                <a:tc>
                  <a:txBody>
                    <a:bodyPr/>
                    <a:lstStyle/>
                    <a:p>
                      <a:pPr marL="0" marR="0">
                        <a:spcBef>
                          <a:spcPts val="0"/>
                        </a:spcBef>
                        <a:spcAft>
                          <a:spcPts val="0"/>
                        </a:spcAft>
                      </a:pPr>
                      <a:r>
                        <a:rPr lang="en-US" sz="2000">
                          <a:effectLst/>
                        </a:rPr>
                        <a:t>Total Need</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3200" dirty="0">
                          <a:effectLst/>
                        </a:rPr>
                        <a:t>$ </a:t>
                      </a:r>
                      <a:r>
                        <a:rPr lang="en-US" sz="3200" dirty="0" smtClean="0">
                          <a:effectLst/>
                        </a:rPr>
                        <a:t>1,338,965.12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3200" dirty="0">
                          <a:effectLst/>
                        </a:rPr>
                        <a:t> $       </a:t>
                      </a:r>
                      <a:r>
                        <a:rPr lang="en-US" sz="3200" dirty="0" smtClean="0">
                          <a:effectLst/>
                        </a:rPr>
                        <a:t>1,346,919.30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90192907"/>
                  </a:ext>
                </a:extLst>
              </a:tr>
            </a:tbl>
          </a:graphicData>
        </a:graphic>
      </p:graphicFrame>
    </p:spTree>
    <p:extLst>
      <p:ext uri="{BB962C8B-B14F-4D97-AF65-F5344CB8AC3E}">
        <p14:creationId xmlns:p14="http://schemas.microsoft.com/office/powerpoint/2010/main" val="21733780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Shortfall by County after closures of recommended sites</a:t>
            </a:r>
            <a:endParaRPr lang="en-US" dirty="0"/>
          </a:p>
        </p:txBody>
      </p:sp>
      <p:sp>
        <p:nvSpPr>
          <p:cNvPr id="3" name="Content Placeholder 2"/>
          <p:cNvSpPr>
            <a:spLocks noGrp="1"/>
          </p:cNvSpPr>
          <p:nvPr>
            <p:ph idx="1"/>
          </p:nvPr>
        </p:nvSpPr>
        <p:spPr/>
        <p:txBody>
          <a:bodyPr/>
          <a:lstStyle/>
          <a:p>
            <a:r>
              <a:rPr lang="en-US" dirty="0"/>
              <a:t>Caddo County - </a:t>
            </a:r>
            <a:r>
              <a:rPr lang="en-US" dirty="0" smtClean="0"/>
              <a:t>$80,409.28 surplus</a:t>
            </a:r>
            <a:endParaRPr lang="en-US" dirty="0"/>
          </a:p>
          <a:p>
            <a:r>
              <a:rPr lang="en-US" b="1" dirty="0"/>
              <a:t>Comanche County – ($</a:t>
            </a:r>
            <a:r>
              <a:rPr lang="en-US" b="1" dirty="0" smtClean="0"/>
              <a:t>36,889.39) </a:t>
            </a:r>
            <a:r>
              <a:rPr lang="en-US" b="1" dirty="0"/>
              <a:t>shortfall</a:t>
            </a:r>
          </a:p>
          <a:p>
            <a:r>
              <a:rPr lang="en-US" b="1" dirty="0"/>
              <a:t>Cotton County – </a:t>
            </a:r>
            <a:r>
              <a:rPr lang="en-US" b="1" dirty="0" smtClean="0"/>
              <a:t>($57,166.33) </a:t>
            </a:r>
            <a:r>
              <a:rPr lang="en-US" b="1" dirty="0"/>
              <a:t>shortfall</a:t>
            </a:r>
          </a:p>
          <a:p>
            <a:r>
              <a:rPr lang="en-US" dirty="0"/>
              <a:t>Grady County – $</a:t>
            </a:r>
            <a:r>
              <a:rPr lang="en-US" dirty="0" smtClean="0"/>
              <a:t>119,598.04 </a:t>
            </a:r>
            <a:r>
              <a:rPr lang="en-US" dirty="0"/>
              <a:t>surplus</a:t>
            </a:r>
          </a:p>
          <a:p>
            <a:r>
              <a:rPr lang="en-US" b="1" dirty="0"/>
              <a:t>Jefferson County – ($</a:t>
            </a:r>
            <a:r>
              <a:rPr lang="en-US" b="1" dirty="0" smtClean="0"/>
              <a:t>68,116.50) </a:t>
            </a:r>
            <a:r>
              <a:rPr lang="en-US" b="1" dirty="0"/>
              <a:t>shortfall</a:t>
            </a:r>
          </a:p>
          <a:p>
            <a:r>
              <a:rPr lang="en-US" dirty="0"/>
              <a:t>McClain County – </a:t>
            </a:r>
            <a:r>
              <a:rPr lang="en-US" dirty="0" smtClean="0"/>
              <a:t>($20,865.79) </a:t>
            </a:r>
            <a:r>
              <a:rPr lang="en-US" dirty="0"/>
              <a:t>shortfall</a:t>
            </a:r>
          </a:p>
          <a:p>
            <a:r>
              <a:rPr lang="en-US" dirty="0"/>
              <a:t>Stephens County – </a:t>
            </a:r>
            <a:r>
              <a:rPr lang="en-US" dirty="0" smtClean="0"/>
              <a:t>($4,492.79) </a:t>
            </a:r>
            <a:r>
              <a:rPr lang="en-US" dirty="0"/>
              <a:t>shortfall</a:t>
            </a:r>
          </a:p>
          <a:p>
            <a:r>
              <a:rPr lang="en-US" dirty="0"/>
              <a:t>Tillman County </a:t>
            </a:r>
            <a:r>
              <a:rPr lang="en-US" dirty="0" smtClean="0"/>
              <a:t>– ($4,522.34) shortfall</a:t>
            </a:r>
          </a:p>
          <a:p>
            <a:r>
              <a:rPr lang="en-US" b="1" dirty="0" smtClean="0"/>
              <a:t>Total – $7,954.18 surplus</a:t>
            </a:r>
            <a:endParaRPr lang="en-US" b="1" dirty="0"/>
          </a:p>
          <a:p>
            <a:endParaRPr lang="en-US" dirty="0"/>
          </a:p>
        </p:txBody>
      </p:sp>
    </p:spTree>
    <p:extLst>
      <p:ext uri="{BB962C8B-B14F-4D97-AF65-F5344CB8AC3E}">
        <p14:creationId xmlns:p14="http://schemas.microsoft.com/office/powerpoint/2010/main" val="40806504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losses for SFY17</a:t>
            </a:r>
            <a:endParaRPr lang="en-US" dirty="0"/>
          </a:p>
        </p:txBody>
      </p:sp>
      <p:sp>
        <p:nvSpPr>
          <p:cNvPr id="3" name="Content Placeholder 2"/>
          <p:cNvSpPr>
            <a:spLocks noGrp="1"/>
          </p:cNvSpPr>
          <p:nvPr>
            <p:ph idx="1"/>
          </p:nvPr>
        </p:nvSpPr>
        <p:spPr/>
        <p:txBody>
          <a:bodyPr/>
          <a:lstStyle/>
          <a:p>
            <a:r>
              <a:rPr lang="en-US" dirty="0" smtClean="0"/>
              <a:t>ADvantage </a:t>
            </a:r>
            <a:r>
              <a:rPr lang="en-US" dirty="0" smtClean="0"/>
              <a:t>meals </a:t>
            </a:r>
            <a:r>
              <a:rPr lang="en-US" dirty="0" smtClean="0"/>
              <a:t>- $120,000 to $150,000</a:t>
            </a:r>
          </a:p>
          <a:p>
            <a:r>
              <a:rPr lang="en-US" dirty="0" smtClean="0"/>
              <a:t>DOC personnel - $26,076</a:t>
            </a:r>
          </a:p>
          <a:p>
            <a:r>
              <a:rPr lang="en-US" dirty="0" smtClean="0"/>
              <a:t>Anticipated budget cut from DHS - $100,000 to $150,000 (not official numbers)</a:t>
            </a:r>
          </a:p>
          <a:p>
            <a:endParaRPr lang="en-US" dirty="0"/>
          </a:p>
          <a:p>
            <a:r>
              <a:rPr lang="en-US" dirty="0" smtClean="0"/>
              <a:t>Total estimated loss for SFY17 - $326,076</a:t>
            </a:r>
            <a:endParaRPr lang="en-US" dirty="0"/>
          </a:p>
        </p:txBody>
      </p:sp>
    </p:spTree>
    <p:extLst>
      <p:ext uri="{BB962C8B-B14F-4D97-AF65-F5344CB8AC3E}">
        <p14:creationId xmlns:p14="http://schemas.microsoft.com/office/powerpoint/2010/main" val="38554580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46111" y="67963"/>
            <a:ext cx="10277262" cy="6649994"/>
          </a:xfrm>
        </p:spPr>
      </p:pic>
    </p:spTree>
    <p:extLst>
      <p:ext uri="{BB962C8B-B14F-4D97-AF65-F5344CB8AC3E}">
        <p14:creationId xmlns:p14="http://schemas.microsoft.com/office/powerpoint/2010/main" val="17938318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closures if needed</a:t>
            </a:r>
            <a:endParaRPr lang="en-US" dirty="0"/>
          </a:p>
        </p:txBody>
      </p:sp>
      <p:sp>
        <p:nvSpPr>
          <p:cNvPr id="3" name="Content Placeholder 2"/>
          <p:cNvSpPr>
            <a:spLocks noGrp="1"/>
          </p:cNvSpPr>
          <p:nvPr>
            <p:ph idx="1"/>
          </p:nvPr>
        </p:nvSpPr>
        <p:spPr/>
        <p:txBody>
          <a:bodyPr/>
          <a:lstStyle/>
          <a:p>
            <a:r>
              <a:rPr lang="en-US" dirty="0" smtClean="0"/>
              <a:t>First, we would request a waiver of the 250 days per year requirement for sites in counties where there is a shortfall.</a:t>
            </a:r>
          </a:p>
          <a:p>
            <a:r>
              <a:rPr lang="en-US" dirty="0" smtClean="0"/>
              <a:t>Also, we would close any </a:t>
            </a:r>
            <a:r>
              <a:rPr lang="en-US" dirty="0"/>
              <a:t>site that drops below 25 meals per day </a:t>
            </a:r>
            <a:r>
              <a:rPr lang="en-US" dirty="0" smtClean="0"/>
              <a:t>in a county that has a shortfall. </a:t>
            </a:r>
          </a:p>
          <a:p>
            <a:r>
              <a:rPr lang="en-US" dirty="0" smtClean="0"/>
              <a:t>Then:</a:t>
            </a:r>
            <a:endParaRPr lang="en-US" dirty="0"/>
          </a:p>
          <a:p>
            <a:pPr lvl="1"/>
            <a:r>
              <a:rPr lang="en-US" dirty="0" smtClean="0"/>
              <a:t>Ryan - $55,077.94</a:t>
            </a:r>
          </a:p>
          <a:p>
            <a:pPr lvl="1"/>
            <a:r>
              <a:rPr lang="en-US" dirty="0" smtClean="0"/>
              <a:t>Temple - $59,074.00</a:t>
            </a:r>
          </a:p>
          <a:p>
            <a:pPr lvl="1"/>
            <a:r>
              <a:rPr lang="en-US" dirty="0" smtClean="0"/>
              <a:t>Elgin - $62,291.51</a:t>
            </a:r>
          </a:p>
          <a:p>
            <a:pPr lvl="1"/>
            <a:endParaRPr lang="en-US" dirty="0"/>
          </a:p>
        </p:txBody>
      </p:sp>
    </p:spTree>
    <p:extLst>
      <p:ext uri="{BB962C8B-B14F-4D97-AF65-F5344CB8AC3E}">
        <p14:creationId xmlns:p14="http://schemas.microsoft.com/office/powerpoint/2010/main" val="41062721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Expansion for Nutrition Assistance Grant from ODOC</a:t>
            </a:r>
            <a:endParaRPr lang="en-US" dirty="0"/>
          </a:p>
        </p:txBody>
      </p:sp>
      <p:sp>
        <p:nvSpPr>
          <p:cNvPr id="3" name="Content Placeholder 2"/>
          <p:cNvSpPr>
            <a:spLocks noGrp="1"/>
          </p:cNvSpPr>
          <p:nvPr>
            <p:ph idx="1"/>
          </p:nvPr>
        </p:nvSpPr>
        <p:spPr/>
        <p:txBody>
          <a:bodyPr/>
          <a:lstStyle/>
          <a:p>
            <a:r>
              <a:rPr lang="en-US" dirty="0" smtClean="0"/>
              <a:t>SFY16 funding for independent senior centers was $189,038.00</a:t>
            </a:r>
          </a:p>
          <a:p>
            <a:r>
              <a:rPr lang="en-US" dirty="0" smtClean="0"/>
              <a:t>SFY17 funding is expected to be $171,835.54 (9.1% cut).  That is a loss of $17,202.46.</a:t>
            </a:r>
          </a:p>
          <a:p>
            <a:r>
              <a:rPr lang="en-US" dirty="0" smtClean="0"/>
              <a:t>Due to </a:t>
            </a:r>
            <a:r>
              <a:rPr lang="en-US" dirty="0" smtClean="0"/>
              <a:t>Title III nutrition site </a:t>
            </a:r>
            <a:r>
              <a:rPr lang="en-US" dirty="0" smtClean="0"/>
              <a:t>closures we expect to have </a:t>
            </a:r>
            <a:r>
              <a:rPr lang="en-US" dirty="0" smtClean="0"/>
              <a:t>eight new CENA </a:t>
            </a:r>
            <a:r>
              <a:rPr lang="en-US" dirty="0" smtClean="0"/>
              <a:t>sites </a:t>
            </a:r>
            <a:r>
              <a:rPr lang="en-US" dirty="0" smtClean="0"/>
              <a:t>eligible </a:t>
            </a:r>
            <a:r>
              <a:rPr lang="en-US" dirty="0" smtClean="0"/>
              <a:t>for food.</a:t>
            </a:r>
          </a:p>
          <a:p>
            <a:r>
              <a:rPr lang="en-US" dirty="0" smtClean="0"/>
              <a:t>In SFY16 – we funded 36 sites total with twelve (12) serving meals at least weekly with an award ceiling of $10,000 and no floor.</a:t>
            </a:r>
          </a:p>
          <a:p>
            <a:r>
              <a:rPr lang="en-US" dirty="0" smtClean="0"/>
              <a:t>In SFY17 – we expect to fund 20 </a:t>
            </a:r>
            <a:r>
              <a:rPr lang="en-US" dirty="0" smtClean="0"/>
              <a:t>CENA centers </a:t>
            </a:r>
            <a:r>
              <a:rPr lang="en-US" dirty="0" smtClean="0"/>
              <a:t>with all 20 serving meals at least weekly with an award floor $5,000 and a ceiling of $10,000.</a:t>
            </a:r>
            <a:endParaRPr lang="en-US" dirty="0"/>
          </a:p>
        </p:txBody>
      </p:sp>
    </p:spTree>
    <p:extLst>
      <p:ext uri="{BB962C8B-B14F-4D97-AF65-F5344CB8AC3E}">
        <p14:creationId xmlns:p14="http://schemas.microsoft.com/office/powerpoint/2010/main" val="18911918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Expected SFY17 CENA Grant according to metrics from SFY16</a:t>
            </a:r>
            <a:endParaRPr lang="en-US" dirty="0"/>
          </a:p>
        </p:txBody>
      </p:sp>
      <p:sp>
        <p:nvSpPr>
          <p:cNvPr id="3" name="Content Placeholder 2"/>
          <p:cNvSpPr>
            <a:spLocks noGrp="1"/>
          </p:cNvSpPr>
          <p:nvPr>
            <p:ph idx="1"/>
          </p:nvPr>
        </p:nvSpPr>
        <p:spPr/>
        <p:txBody>
          <a:bodyPr numCol="2">
            <a:normAutofit lnSpcReduction="10000"/>
          </a:bodyPr>
          <a:lstStyle/>
          <a:p>
            <a:r>
              <a:rPr lang="en-US" dirty="0" smtClean="0"/>
              <a:t>Alex - $8,737.40</a:t>
            </a:r>
          </a:p>
          <a:p>
            <a:r>
              <a:rPr lang="en-US" dirty="0" smtClean="0"/>
              <a:t>Apache - $9,708.22</a:t>
            </a:r>
          </a:p>
          <a:p>
            <a:r>
              <a:rPr lang="en-US" dirty="0" smtClean="0"/>
              <a:t>Binger - $9,708.22</a:t>
            </a:r>
          </a:p>
          <a:p>
            <a:r>
              <a:rPr lang="en-US" dirty="0" smtClean="0"/>
              <a:t>Blanchard - $8,154.91</a:t>
            </a:r>
          </a:p>
          <a:p>
            <a:r>
              <a:rPr lang="en-US" dirty="0" smtClean="0"/>
              <a:t>Byars - $5,824.93</a:t>
            </a:r>
          </a:p>
          <a:p>
            <a:r>
              <a:rPr lang="en-US" dirty="0" smtClean="0"/>
              <a:t>Comanche - $9,708.22</a:t>
            </a:r>
          </a:p>
          <a:p>
            <a:r>
              <a:rPr lang="en-US" dirty="0" smtClean="0"/>
              <a:t>Dibble - $9,708.22</a:t>
            </a:r>
          </a:p>
          <a:p>
            <a:r>
              <a:rPr lang="en-US" dirty="0" smtClean="0"/>
              <a:t>Ft. Cobb - $9,708.22</a:t>
            </a:r>
          </a:p>
          <a:p>
            <a:r>
              <a:rPr lang="en-US" dirty="0" smtClean="0"/>
              <a:t>Geronimo - $5,242.44</a:t>
            </a:r>
          </a:p>
          <a:p>
            <a:r>
              <a:rPr lang="en-US" dirty="0" smtClean="0"/>
              <a:t>Grandfield - $9,708.22</a:t>
            </a:r>
          </a:p>
          <a:p>
            <a:r>
              <a:rPr lang="en-US" dirty="0" smtClean="0"/>
              <a:t>Hinton - $9,708.22</a:t>
            </a:r>
          </a:p>
          <a:p>
            <a:r>
              <a:rPr lang="en-US" dirty="0" smtClean="0"/>
              <a:t>Minco - $9,708.22</a:t>
            </a:r>
          </a:p>
          <a:p>
            <a:r>
              <a:rPr lang="en-US" dirty="0" smtClean="0"/>
              <a:t>Newcastle - $9,708.22</a:t>
            </a:r>
          </a:p>
          <a:p>
            <a:r>
              <a:rPr lang="en-US" dirty="0" smtClean="0"/>
              <a:t>Ninnekah - $9,708.22</a:t>
            </a:r>
          </a:p>
          <a:p>
            <a:r>
              <a:rPr lang="en-US" dirty="0" smtClean="0"/>
              <a:t>Rush Springs - $7,960.74</a:t>
            </a:r>
          </a:p>
          <a:p>
            <a:r>
              <a:rPr lang="en-US" dirty="0" smtClean="0"/>
              <a:t>Tipton - $7,766.58</a:t>
            </a:r>
          </a:p>
          <a:p>
            <a:r>
              <a:rPr lang="en-US" dirty="0" smtClean="0"/>
              <a:t>Tuttle - $9,708.22</a:t>
            </a:r>
          </a:p>
          <a:p>
            <a:r>
              <a:rPr lang="en-US" dirty="0" smtClean="0"/>
              <a:t>Velma - $5,824.93</a:t>
            </a:r>
          </a:p>
          <a:p>
            <a:r>
              <a:rPr lang="en-US" dirty="0" smtClean="0"/>
              <a:t>Washington - $5,824.92</a:t>
            </a:r>
          </a:p>
          <a:p>
            <a:r>
              <a:rPr lang="en-US" dirty="0" smtClean="0"/>
              <a:t>Waurika - $9,708.22</a:t>
            </a:r>
            <a:endParaRPr lang="en-US" dirty="0"/>
          </a:p>
        </p:txBody>
      </p:sp>
    </p:spTree>
    <p:extLst>
      <p:ext uri="{BB962C8B-B14F-4D97-AF65-F5344CB8AC3E}">
        <p14:creationId xmlns:p14="http://schemas.microsoft.com/office/powerpoint/2010/main" val="17472099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CENA centers expected to lose all CENA funding (below $5K floor)</a:t>
            </a:r>
            <a:endParaRPr lang="en-US" dirty="0"/>
          </a:p>
        </p:txBody>
      </p:sp>
      <p:sp>
        <p:nvSpPr>
          <p:cNvPr id="3" name="Content Placeholder 2"/>
          <p:cNvSpPr>
            <a:spLocks noGrp="1"/>
          </p:cNvSpPr>
          <p:nvPr>
            <p:ph idx="1"/>
          </p:nvPr>
        </p:nvSpPr>
        <p:spPr/>
        <p:txBody>
          <a:bodyPr numCol="3"/>
          <a:lstStyle/>
          <a:p>
            <a:pPr marL="457200" indent="-457200">
              <a:buFont typeface="+mj-lt"/>
              <a:buAutoNum type="arabicPeriod"/>
            </a:pPr>
            <a:r>
              <a:rPr lang="en-US" b="1" dirty="0" smtClean="0"/>
              <a:t>Anadarko</a:t>
            </a:r>
          </a:p>
          <a:p>
            <a:pPr marL="457200" indent="-457200">
              <a:buFont typeface="+mj-lt"/>
              <a:buAutoNum type="arabicPeriod"/>
            </a:pPr>
            <a:r>
              <a:rPr lang="en-US" dirty="0" smtClean="0"/>
              <a:t>Borden Park (Chickasha)</a:t>
            </a:r>
          </a:p>
          <a:p>
            <a:pPr marL="457200" indent="-457200">
              <a:buFont typeface="+mj-lt"/>
              <a:buAutoNum type="arabicPeriod"/>
            </a:pPr>
            <a:r>
              <a:rPr lang="en-US" dirty="0" smtClean="0"/>
              <a:t>Bradley</a:t>
            </a:r>
          </a:p>
          <a:p>
            <a:pPr marL="457200" indent="-457200">
              <a:buFont typeface="+mj-lt"/>
              <a:buAutoNum type="arabicPeriod"/>
            </a:pPr>
            <a:r>
              <a:rPr lang="en-US" dirty="0" smtClean="0"/>
              <a:t>Bray</a:t>
            </a:r>
          </a:p>
          <a:p>
            <a:pPr marL="457200" indent="-457200">
              <a:buFont typeface="+mj-lt"/>
              <a:buAutoNum type="arabicPeriod"/>
            </a:pPr>
            <a:r>
              <a:rPr lang="en-US" b="1" dirty="0" smtClean="0"/>
              <a:t>Cache</a:t>
            </a:r>
          </a:p>
          <a:p>
            <a:pPr marL="457200" indent="-457200">
              <a:buFont typeface="+mj-lt"/>
              <a:buAutoNum type="arabicPeriod"/>
            </a:pPr>
            <a:r>
              <a:rPr lang="en-US" dirty="0" smtClean="0"/>
              <a:t>Center for Creative Living (Lawton)</a:t>
            </a:r>
          </a:p>
          <a:p>
            <a:pPr marL="457200" indent="-457200">
              <a:buFont typeface="+mj-lt"/>
              <a:buAutoNum type="arabicPeriod"/>
            </a:pPr>
            <a:r>
              <a:rPr lang="en-US" dirty="0" smtClean="0"/>
              <a:t>Chattanooga</a:t>
            </a:r>
          </a:p>
          <a:p>
            <a:pPr marL="457200" indent="-457200">
              <a:buFont typeface="+mj-lt"/>
              <a:buAutoNum type="arabicPeriod"/>
            </a:pPr>
            <a:r>
              <a:rPr lang="en-US" b="1" dirty="0" smtClean="0"/>
              <a:t>Cyril</a:t>
            </a:r>
          </a:p>
          <a:p>
            <a:pPr marL="457200" indent="-457200">
              <a:buFont typeface="+mj-lt"/>
              <a:buAutoNum type="arabicPeriod"/>
            </a:pPr>
            <a:r>
              <a:rPr lang="en-US" b="1" dirty="0" smtClean="0"/>
              <a:t>Douglass</a:t>
            </a:r>
          </a:p>
          <a:p>
            <a:pPr marL="457200" indent="-457200">
              <a:buFont typeface="+mj-lt"/>
              <a:buAutoNum type="arabicPeriod"/>
            </a:pPr>
            <a:r>
              <a:rPr lang="en-US" b="1" dirty="0" smtClean="0"/>
              <a:t>Duncan</a:t>
            </a:r>
          </a:p>
          <a:p>
            <a:pPr marL="457200" indent="-457200">
              <a:buFont typeface="+mj-lt"/>
              <a:buAutoNum type="arabicPeriod"/>
            </a:pPr>
            <a:r>
              <a:rPr lang="en-US" b="1" dirty="0" smtClean="0"/>
              <a:t>Frederick</a:t>
            </a:r>
          </a:p>
          <a:p>
            <a:pPr marL="457200" indent="-457200">
              <a:buFont typeface="+mj-lt"/>
              <a:buAutoNum type="arabicPeriod"/>
            </a:pPr>
            <a:r>
              <a:rPr lang="en-US" dirty="0" smtClean="0"/>
              <a:t>Hastings</a:t>
            </a:r>
          </a:p>
          <a:p>
            <a:pPr marL="457200" indent="-457200">
              <a:buFont typeface="+mj-lt"/>
              <a:buAutoNum type="arabicPeriod"/>
            </a:pPr>
            <a:r>
              <a:rPr lang="en-US" dirty="0" smtClean="0"/>
              <a:t>Indiahoma</a:t>
            </a:r>
          </a:p>
          <a:p>
            <a:pPr marL="457200" indent="-457200">
              <a:buFont typeface="+mj-lt"/>
              <a:buAutoNum type="arabicPeriod"/>
            </a:pPr>
            <a:r>
              <a:rPr lang="en-US" dirty="0" smtClean="0"/>
              <a:t>Marlow</a:t>
            </a:r>
          </a:p>
          <a:p>
            <a:pPr marL="457200" indent="-457200">
              <a:buFont typeface="+mj-lt"/>
              <a:buAutoNum type="arabicPeriod"/>
            </a:pPr>
            <a:r>
              <a:rPr lang="en-US" dirty="0" smtClean="0"/>
              <a:t>Meers</a:t>
            </a:r>
          </a:p>
          <a:p>
            <a:pPr marL="457200" indent="-457200">
              <a:buFont typeface="+mj-lt"/>
              <a:buAutoNum type="arabicPeriod"/>
            </a:pPr>
            <a:r>
              <a:rPr lang="en-US" dirty="0" smtClean="0"/>
              <a:t>Mount Scott</a:t>
            </a:r>
          </a:p>
          <a:p>
            <a:pPr marL="457200" indent="-457200">
              <a:buFont typeface="+mj-lt"/>
              <a:buAutoNum type="arabicPeriod"/>
            </a:pPr>
            <a:r>
              <a:rPr lang="en-US" b="1" dirty="0" smtClean="0"/>
              <a:t>Purcell</a:t>
            </a:r>
          </a:p>
          <a:p>
            <a:pPr marL="457200" indent="-457200">
              <a:buFont typeface="+mj-lt"/>
              <a:buAutoNum type="arabicPeriod"/>
            </a:pPr>
            <a:r>
              <a:rPr lang="en-US" dirty="0" smtClean="0"/>
              <a:t>Ryan</a:t>
            </a:r>
          </a:p>
          <a:p>
            <a:pPr marL="457200" indent="-457200">
              <a:buFont typeface="+mj-lt"/>
              <a:buAutoNum type="arabicPeriod"/>
            </a:pPr>
            <a:r>
              <a:rPr lang="en-US" dirty="0" smtClean="0"/>
              <a:t>Temple</a:t>
            </a:r>
          </a:p>
          <a:p>
            <a:pPr marL="457200" indent="-457200">
              <a:buFont typeface="+mj-lt"/>
              <a:buAutoNum type="arabicPeriod"/>
            </a:pPr>
            <a:r>
              <a:rPr lang="en-US" dirty="0" smtClean="0"/>
              <a:t>Walters</a:t>
            </a:r>
          </a:p>
          <a:p>
            <a:pPr marL="457200" indent="-457200">
              <a:buFont typeface="+mj-lt"/>
              <a:buAutoNum type="arabicPeriod"/>
            </a:pPr>
            <a:r>
              <a:rPr lang="en-US" dirty="0" smtClean="0"/>
              <a:t>Wichita Mtn. Area Senior Ctr.</a:t>
            </a:r>
          </a:p>
          <a:p>
            <a:pPr marL="0" indent="0">
              <a:buNone/>
            </a:pPr>
            <a:r>
              <a:rPr lang="en-US" b="1" dirty="0" smtClean="0"/>
              <a:t>Negative impact on senior nutrition sites is approximately $28,000.</a:t>
            </a:r>
            <a:endParaRPr lang="en-US" b="1" dirty="0"/>
          </a:p>
        </p:txBody>
      </p:sp>
    </p:spTree>
    <p:extLst>
      <p:ext uri="{BB962C8B-B14F-4D97-AF65-F5344CB8AC3E}">
        <p14:creationId xmlns:p14="http://schemas.microsoft.com/office/powerpoint/2010/main" val="40960208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factors</a:t>
            </a:r>
            <a:endParaRPr lang="en-US" dirty="0"/>
          </a:p>
        </p:txBody>
      </p:sp>
      <p:sp>
        <p:nvSpPr>
          <p:cNvPr id="3" name="Content Placeholder 2"/>
          <p:cNvSpPr>
            <a:spLocks noGrp="1"/>
          </p:cNvSpPr>
          <p:nvPr>
            <p:ph idx="1"/>
          </p:nvPr>
        </p:nvSpPr>
        <p:spPr/>
        <p:txBody>
          <a:bodyPr>
            <a:normAutofit/>
          </a:bodyPr>
          <a:lstStyle/>
          <a:p>
            <a:r>
              <a:rPr lang="en-US" dirty="0" smtClean="0"/>
              <a:t>Approximately 12 percent of our Title III funding is matched by local donations.  Those donations are lost when you defund a site.  That means with a 10 percent </a:t>
            </a:r>
            <a:r>
              <a:rPr lang="en-US" dirty="0" smtClean="0"/>
              <a:t>cut we </a:t>
            </a:r>
            <a:r>
              <a:rPr lang="en-US" dirty="0" smtClean="0"/>
              <a:t>will probably lose an additional $</a:t>
            </a:r>
            <a:r>
              <a:rPr lang="en-US" b="1" u="sng" dirty="0" smtClean="0"/>
              <a:t>30,000</a:t>
            </a:r>
            <a:r>
              <a:rPr lang="en-US" dirty="0" smtClean="0"/>
              <a:t> in lost donations to the Title III Nutrition program.</a:t>
            </a:r>
          </a:p>
          <a:p>
            <a:r>
              <a:rPr lang="en-US" dirty="0" smtClean="0"/>
              <a:t>Most of our sites are supported through local communities.  Many of those communities are dependent on revenue that is indirectly based on the oil industry.  In about six months, when the severance packages go away for laid off oil industry personnel, the communities will lose some of their capacity to support these programs.</a:t>
            </a:r>
          </a:p>
        </p:txBody>
      </p:sp>
    </p:spTree>
    <p:extLst>
      <p:ext uri="{BB962C8B-B14F-4D97-AF65-F5344CB8AC3E}">
        <p14:creationId xmlns:p14="http://schemas.microsoft.com/office/powerpoint/2010/main" val="20714399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factors – continued	</a:t>
            </a:r>
            <a:endParaRPr lang="en-US" dirty="0"/>
          </a:p>
        </p:txBody>
      </p:sp>
      <p:sp>
        <p:nvSpPr>
          <p:cNvPr id="3" name="Content Placeholder 2"/>
          <p:cNvSpPr>
            <a:spLocks noGrp="1"/>
          </p:cNvSpPr>
          <p:nvPr>
            <p:ph idx="1"/>
          </p:nvPr>
        </p:nvSpPr>
        <p:spPr/>
        <p:txBody>
          <a:bodyPr/>
          <a:lstStyle/>
          <a:p>
            <a:r>
              <a:rPr lang="en-US" dirty="0"/>
              <a:t>Approximately $600,000,000 of the state budget for SFY17 is from one time revenue sources which means we are already in a </a:t>
            </a:r>
            <a:r>
              <a:rPr lang="en-US" dirty="0" smtClean="0"/>
              <a:t>budget shortfall for </a:t>
            </a:r>
            <a:r>
              <a:rPr lang="en-US" dirty="0"/>
              <a:t>SFY18.</a:t>
            </a:r>
          </a:p>
          <a:p>
            <a:r>
              <a:rPr lang="en-US" dirty="0" smtClean="0"/>
              <a:t>Some of the revenue generating measures passed in the 2016 legislature will likely be challenged in the courts and could impact the SFY17 budget with a mid-year cut.</a:t>
            </a:r>
          </a:p>
          <a:p>
            <a:r>
              <a:rPr lang="en-US" dirty="0" smtClean="0"/>
              <a:t>The oil industry is not out of the woods yet.</a:t>
            </a:r>
          </a:p>
          <a:p>
            <a:r>
              <a:rPr lang="en-US" dirty="0" smtClean="0"/>
              <a:t>The unknown impact of the loss of institutional memory. For example, Mary Rogers (Byars) and Brenda Worley (Blanchard) are two of our most experienced site managers</a:t>
            </a:r>
            <a:r>
              <a:rPr lang="en-US" smtClean="0"/>
              <a:t>.  </a:t>
            </a:r>
            <a:endParaRPr lang="en-US" dirty="0" smtClean="0"/>
          </a:p>
        </p:txBody>
      </p:sp>
    </p:spTree>
    <p:extLst>
      <p:ext uri="{BB962C8B-B14F-4D97-AF65-F5344CB8AC3E}">
        <p14:creationId xmlns:p14="http://schemas.microsoft.com/office/powerpoint/2010/main" val="584651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 closures for SFY 17 already confirmed	</a:t>
            </a:r>
            <a:endParaRPr lang="en-US" dirty="0"/>
          </a:p>
        </p:txBody>
      </p:sp>
      <p:sp>
        <p:nvSpPr>
          <p:cNvPr id="3" name="Content Placeholder 2"/>
          <p:cNvSpPr>
            <a:spLocks noGrp="1"/>
          </p:cNvSpPr>
          <p:nvPr>
            <p:ph idx="1"/>
          </p:nvPr>
        </p:nvSpPr>
        <p:spPr/>
        <p:txBody>
          <a:bodyPr/>
          <a:lstStyle/>
          <a:p>
            <a:r>
              <a:rPr lang="en-US" dirty="0" smtClean="0"/>
              <a:t>Pleasant Valley (Lawton – Comanche County) – no applicant</a:t>
            </a:r>
          </a:p>
          <a:p>
            <a:r>
              <a:rPr lang="en-US" dirty="0" smtClean="0"/>
              <a:t>Hinton (Caddo County) – voluntarily going independent</a:t>
            </a:r>
          </a:p>
          <a:p>
            <a:r>
              <a:rPr lang="en-US" dirty="0" smtClean="0"/>
              <a:t>Rush Springs (Grady County) - voluntarily going independent</a:t>
            </a:r>
          </a:p>
          <a:p>
            <a:endParaRPr lang="en-US" dirty="0"/>
          </a:p>
        </p:txBody>
      </p:sp>
    </p:spTree>
    <p:extLst>
      <p:ext uri="{BB962C8B-B14F-4D97-AF65-F5344CB8AC3E}">
        <p14:creationId xmlns:p14="http://schemas.microsoft.com/office/powerpoint/2010/main" val="17415705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 closures since SFY10</a:t>
            </a:r>
            <a:endParaRPr lang="en-US" dirty="0"/>
          </a:p>
        </p:txBody>
      </p:sp>
      <p:sp>
        <p:nvSpPr>
          <p:cNvPr id="3" name="Content Placeholder 2"/>
          <p:cNvSpPr>
            <a:spLocks noGrp="1"/>
          </p:cNvSpPr>
          <p:nvPr>
            <p:ph idx="1"/>
          </p:nvPr>
        </p:nvSpPr>
        <p:spPr/>
        <p:txBody>
          <a:bodyPr/>
          <a:lstStyle/>
          <a:p>
            <a:r>
              <a:rPr lang="en-US" dirty="0" smtClean="0"/>
              <a:t>Caddo County – 2 (Hinton and Apache)</a:t>
            </a:r>
          </a:p>
          <a:p>
            <a:r>
              <a:rPr lang="en-US" dirty="0" smtClean="0"/>
              <a:t>Comanche County – 1 (Pleasant Valley – Lawton)</a:t>
            </a:r>
          </a:p>
          <a:p>
            <a:r>
              <a:rPr lang="en-US" dirty="0" smtClean="0"/>
              <a:t>Cotton County – 1 (Randlett)</a:t>
            </a:r>
          </a:p>
          <a:p>
            <a:r>
              <a:rPr lang="en-US" dirty="0" smtClean="0"/>
              <a:t>Grady County – 2 (Rush Springs and Verdon, only one site left)*</a:t>
            </a:r>
          </a:p>
          <a:p>
            <a:r>
              <a:rPr lang="en-US" dirty="0" smtClean="0"/>
              <a:t>Jefferson County – 1 (Waurika)</a:t>
            </a:r>
          </a:p>
          <a:p>
            <a:r>
              <a:rPr lang="en-US" dirty="0" smtClean="0"/>
              <a:t>McClain County – 0</a:t>
            </a:r>
          </a:p>
          <a:p>
            <a:r>
              <a:rPr lang="en-US" dirty="0" smtClean="0"/>
              <a:t>Stephens County – 0</a:t>
            </a:r>
          </a:p>
          <a:p>
            <a:r>
              <a:rPr lang="en-US" dirty="0" smtClean="0"/>
              <a:t>Tillman County – 0 (Only one site – Frederick)*</a:t>
            </a:r>
          </a:p>
          <a:p>
            <a:pPr marL="0" indent="0">
              <a:buNone/>
            </a:pPr>
            <a:r>
              <a:rPr lang="en-US" dirty="0" smtClean="0"/>
              <a:t>* - We are required to maintain at least one meal site per county.</a:t>
            </a:r>
            <a:endParaRPr lang="en-US" dirty="0"/>
          </a:p>
        </p:txBody>
      </p:sp>
    </p:spTree>
    <p:extLst>
      <p:ext uri="{BB962C8B-B14F-4D97-AF65-F5344CB8AC3E}">
        <p14:creationId xmlns:p14="http://schemas.microsoft.com/office/powerpoint/2010/main" val="13359406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382" y="236859"/>
            <a:ext cx="10058400" cy="6508376"/>
          </a:xfrm>
          <a:prstGeom prst="rect">
            <a:avLst/>
          </a:prstGeom>
        </p:spPr>
      </p:pic>
      <p:sp>
        <p:nvSpPr>
          <p:cNvPr id="6" name="Content Placeholder 5"/>
          <p:cNvSpPr>
            <a:spLocks noGrp="1"/>
          </p:cNvSpPr>
          <p:nvPr>
            <p:ph idx="1"/>
          </p:nvPr>
        </p:nvSpPr>
        <p:spPr/>
        <p:txBody>
          <a:bodyPr/>
          <a:lstStyle/>
          <a:p>
            <a:endParaRPr lang="en-US" dirty="0"/>
          </a:p>
        </p:txBody>
      </p:sp>
    </p:spTree>
    <p:extLst>
      <p:ext uri="{BB962C8B-B14F-4D97-AF65-F5344CB8AC3E}">
        <p14:creationId xmlns:p14="http://schemas.microsoft.com/office/powerpoint/2010/main" val="23567353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Funding Formula for Title III Nutrition is:</a:t>
            </a:r>
            <a:br>
              <a:rPr lang="en-US" dirty="0"/>
            </a:br>
            <a:endParaRPr lang="en-US" dirty="0"/>
          </a:p>
        </p:txBody>
      </p:sp>
      <p:sp>
        <p:nvSpPr>
          <p:cNvPr id="3" name="Content Placeholder 2"/>
          <p:cNvSpPr>
            <a:spLocks noGrp="1"/>
          </p:cNvSpPr>
          <p:nvPr>
            <p:ph idx="1"/>
          </p:nvPr>
        </p:nvSpPr>
        <p:spPr/>
        <p:txBody>
          <a:bodyPr/>
          <a:lstStyle/>
          <a:p>
            <a:pPr lvl="0"/>
            <a:r>
              <a:rPr lang="en-US" dirty="0"/>
              <a:t>50% based on percentage of senior population 60+</a:t>
            </a:r>
          </a:p>
          <a:p>
            <a:pPr lvl="0"/>
            <a:r>
              <a:rPr lang="en-US" dirty="0"/>
              <a:t>25% based on 60+ population at or below poverty level</a:t>
            </a:r>
          </a:p>
          <a:p>
            <a:pPr lvl="0"/>
            <a:r>
              <a:rPr lang="en-US" dirty="0"/>
              <a:t>25% based on 60+ population of minority race</a:t>
            </a:r>
          </a:p>
          <a:p>
            <a:pPr lvl="0"/>
            <a:r>
              <a:rPr lang="en-US" dirty="0"/>
              <a:t>ASCOG must maintain minimum of $914,127 funding going to rural counties.  Our rural counties include Caddo, Cotton, Grady, Jefferson, Stephens and Tillman Counties.  Urban counties are Comanche County and McClain County.</a:t>
            </a:r>
          </a:p>
          <a:p>
            <a:r>
              <a:rPr lang="en-US" dirty="0" smtClean="0"/>
              <a:t>Nutrition Services Incentive Program (NSIP) funding is base on meals served in last confirmed federal fiscal year.</a:t>
            </a:r>
            <a:endParaRPr lang="en-US" dirty="0"/>
          </a:p>
        </p:txBody>
      </p:sp>
    </p:spTree>
    <p:extLst>
      <p:ext uri="{BB962C8B-B14F-4D97-AF65-F5344CB8AC3E}">
        <p14:creationId xmlns:p14="http://schemas.microsoft.com/office/powerpoint/2010/main" val="6923282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46110" y="36465"/>
            <a:ext cx="10351403" cy="6697968"/>
          </a:xfrm>
        </p:spPr>
      </p:pic>
    </p:spTree>
    <p:extLst>
      <p:ext uri="{BB962C8B-B14F-4D97-AF65-F5344CB8AC3E}">
        <p14:creationId xmlns:p14="http://schemas.microsoft.com/office/powerpoint/2010/main" val="29017491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Funding </a:t>
            </a:r>
            <a:r>
              <a:rPr lang="en-US" dirty="0"/>
              <a:t>needed to maintain </a:t>
            </a:r>
            <a:r>
              <a:rPr lang="en-US" dirty="0" smtClean="0"/>
              <a:t>sites</a:t>
            </a:r>
            <a:r>
              <a:rPr lang="en-US" dirty="0"/>
              <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71395972"/>
              </p:ext>
            </p:extLst>
          </p:nvPr>
        </p:nvGraphicFramePr>
        <p:xfrm>
          <a:off x="838200" y="1828802"/>
          <a:ext cx="10515599" cy="4866097"/>
        </p:xfrm>
        <a:graphic>
          <a:graphicData uri="http://schemas.openxmlformats.org/drawingml/2006/table">
            <a:tbl>
              <a:tblPr firstRow="1" firstCol="1" bandRow="1">
                <a:tableStyleId>{5C22544A-7EE6-4342-B048-85BDC9FD1C3A}</a:tableStyleId>
              </a:tblPr>
              <a:tblGrid>
                <a:gridCol w="3224666">
                  <a:extLst>
                    <a:ext uri="{9D8B030D-6E8A-4147-A177-3AD203B41FA5}">
                      <a16:colId xmlns:a16="http://schemas.microsoft.com/office/drawing/2014/main" val="2687929278"/>
                    </a:ext>
                  </a:extLst>
                </a:gridCol>
                <a:gridCol w="3304397">
                  <a:extLst>
                    <a:ext uri="{9D8B030D-6E8A-4147-A177-3AD203B41FA5}">
                      <a16:colId xmlns:a16="http://schemas.microsoft.com/office/drawing/2014/main" val="1452348598"/>
                    </a:ext>
                  </a:extLst>
                </a:gridCol>
                <a:gridCol w="3986536">
                  <a:extLst>
                    <a:ext uri="{9D8B030D-6E8A-4147-A177-3AD203B41FA5}">
                      <a16:colId xmlns:a16="http://schemas.microsoft.com/office/drawing/2014/main" val="1098322843"/>
                    </a:ext>
                  </a:extLst>
                </a:gridCol>
              </a:tblGrid>
              <a:tr h="476977">
                <a:tc>
                  <a:txBody>
                    <a:bodyPr/>
                    <a:lstStyle/>
                    <a:p>
                      <a:pPr marL="0" marR="0">
                        <a:spcBef>
                          <a:spcPts val="0"/>
                        </a:spcBef>
                        <a:spcAft>
                          <a:spcPts val="0"/>
                        </a:spcAft>
                      </a:pPr>
                      <a:r>
                        <a:rPr lang="en-US" sz="2000" dirty="0">
                          <a:effectLst/>
                        </a:rPr>
                        <a:t>County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rPr>
                        <a:t>Need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rPr>
                        <a:t>SFY16 Funding Formula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24763861"/>
                  </a:ext>
                </a:extLst>
              </a:tr>
              <a:tr h="467570">
                <a:tc>
                  <a:txBody>
                    <a:bodyPr/>
                    <a:lstStyle/>
                    <a:p>
                      <a:pPr marL="0" marR="0">
                        <a:spcBef>
                          <a:spcPts val="0"/>
                        </a:spcBef>
                        <a:spcAft>
                          <a:spcPts val="0"/>
                        </a:spcAft>
                      </a:pPr>
                      <a:r>
                        <a:rPr lang="en-US" sz="2000">
                          <a:effectLst/>
                        </a:rPr>
                        <a:t>Caddo County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3200" dirty="0">
                          <a:effectLst/>
                        </a:rPr>
                        <a:t>$     204,591.26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3200" dirty="0">
                          <a:effectLst/>
                        </a:rPr>
                        <a:t> $           316,667.27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49363867"/>
                  </a:ext>
                </a:extLst>
              </a:tr>
              <a:tr h="416242">
                <a:tc>
                  <a:txBody>
                    <a:bodyPr/>
                    <a:lstStyle/>
                    <a:p>
                      <a:pPr marL="0" marR="0">
                        <a:spcBef>
                          <a:spcPts val="0"/>
                        </a:spcBef>
                        <a:spcAft>
                          <a:spcPts val="0"/>
                        </a:spcAft>
                      </a:pPr>
                      <a:r>
                        <a:rPr lang="en-US" sz="2000">
                          <a:effectLst/>
                        </a:rPr>
                        <a:t>Comanche County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3200">
                          <a:effectLst/>
                        </a:rPr>
                        <a:t>$     378,380.88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3200" dirty="0">
                          <a:effectLst/>
                        </a:rPr>
                        <a:t> $           340,835.02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80755020"/>
                  </a:ext>
                </a:extLst>
              </a:tr>
              <a:tr h="467570">
                <a:tc>
                  <a:txBody>
                    <a:bodyPr/>
                    <a:lstStyle/>
                    <a:p>
                      <a:pPr marL="0" marR="0">
                        <a:spcBef>
                          <a:spcPts val="0"/>
                        </a:spcBef>
                        <a:spcAft>
                          <a:spcPts val="0"/>
                        </a:spcAft>
                      </a:pPr>
                      <a:r>
                        <a:rPr lang="en-US" sz="2000">
                          <a:effectLst/>
                        </a:rPr>
                        <a:t>Cotton County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3200">
                          <a:effectLst/>
                        </a:rPr>
                        <a:t>$     125,799.26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3200" dirty="0">
                          <a:effectLst/>
                        </a:rPr>
                        <a:t> $             76,258.81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53334518"/>
                  </a:ext>
                </a:extLst>
              </a:tr>
              <a:tr h="467570">
                <a:tc>
                  <a:txBody>
                    <a:bodyPr/>
                    <a:lstStyle/>
                    <a:p>
                      <a:pPr marL="0" marR="0">
                        <a:spcBef>
                          <a:spcPts val="0"/>
                        </a:spcBef>
                        <a:spcAft>
                          <a:spcPts val="0"/>
                        </a:spcAft>
                      </a:pPr>
                      <a:r>
                        <a:rPr lang="en-US" sz="2000">
                          <a:effectLst/>
                        </a:rPr>
                        <a:t>Grady County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3200">
                          <a:effectLst/>
                        </a:rPr>
                        <a:t>$       98,354.98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3200" dirty="0">
                          <a:effectLst/>
                        </a:rPr>
                        <a:t> $           242,170.02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54032362"/>
                  </a:ext>
                </a:extLst>
              </a:tr>
              <a:tr h="467570">
                <a:tc>
                  <a:txBody>
                    <a:bodyPr/>
                    <a:lstStyle/>
                    <a:p>
                      <a:pPr marL="0" marR="0">
                        <a:spcBef>
                          <a:spcPts val="0"/>
                        </a:spcBef>
                        <a:spcAft>
                          <a:spcPts val="0"/>
                        </a:spcAft>
                      </a:pPr>
                      <a:r>
                        <a:rPr lang="en-US" sz="2000">
                          <a:effectLst/>
                        </a:rPr>
                        <a:t>Jefferson County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3200">
                          <a:effectLst/>
                        </a:rPr>
                        <a:t>$     124,056.88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3200" dirty="0">
                          <a:effectLst/>
                        </a:rPr>
                        <a:t> $             62,155.98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49735959"/>
                  </a:ext>
                </a:extLst>
              </a:tr>
              <a:tr h="467570">
                <a:tc>
                  <a:txBody>
                    <a:bodyPr/>
                    <a:lstStyle/>
                    <a:p>
                      <a:pPr marL="0" marR="0">
                        <a:spcBef>
                          <a:spcPts val="0"/>
                        </a:spcBef>
                        <a:spcAft>
                          <a:spcPts val="0"/>
                        </a:spcAft>
                      </a:pPr>
                      <a:r>
                        <a:rPr lang="en-US" sz="2000">
                          <a:effectLst/>
                        </a:rPr>
                        <a:t>McClain County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3200">
                          <a:effectLst/>
                        </a:rPr>
                        <a:t>$     259,035.37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3200" dirty="0">
                          <a:effectLst/>
                        </a:rPr>
                        <a:t> $             91,274.28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81547374"/>
                  </a:ext>
                </a:extLst>
              </a:tr>
              <a:tr h="467570">
                <a:tc>
                  <a:txBody>
                    <a:bodyPr/>
                    <a:lstStyle/>
                    <a:p>
                      <a:pPr marL="0" marR="0">
                        <a:spcBef>
                          <a:spcPts val="0"/>
                        </a:spcBef>
                        <a:spcAft>
                          <a:spcPts val="0"/>
                        </a:spcAft>
                      </a:pPr>
                      <a:r>
                        <a:rPr lang="en-US" sz="2000">
                          <a:effectLst/>
                        </a:rPr>
                        <a:t>Stephens County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3200">
                          <a:effectLst/>
                        </a:rPr>
                        <a:t>$     316,270.77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3200" dirty="0">
                          <a:effectLst/>
                        </a:rPr>
                        <a:t> $           264,853.27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08091266"/>
                  </a:ext>
                </a:extLst>
              </a:tr>
              <a:tr h="467570">
                <a:tc>
                  <a:txBody>
                    <a:bodyPr/>
                    <a:lstStyle/>
                    <a:p>
                      <a:pPr marL="0" marR="0">
                        <a:spcBef>
                          <a:spcPts val="0"/>
                        </a:spcBef>
                        <a:spcAft>
                          <a:spcPts val="0"/>
                        </a:spcAft>
                      </a:pPr>
                      <a:r>
                        <a:rPr lang="en-US" sz="2000">
                          <a:effectLst/>
                        </a:rPr>
                        <a:t>Tillman County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3200">
                          <a:effectLst/>
                        </a:rPr>
                        <a:t>$       96,648.46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3200">
                          <a:effectLst/>
                        </a:rPr>
                        <a:t> $           102,362.36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89300101"/>
                  </a:ext>
                </a:extLst>
              </a:tr>
              <a:tr h="467570">
                <a:tc>
                  <a:txBody>
                    <a:bodyPr/>
                    <a:lstStyle/>
                    <a:p>
                      <a:pPr marL="0" marR="0">
                        <a:spcBef>
                          <a:spcPts val="0"/>
                        </a:spcBef>
                        <a:spcAft>
                          <a:spcPts val="0"/>
                        </a:spcAft>
                      </a:pPr>
                      <a:r>
                        <a:rPr lang="en-US" sz="2000">
                          <a:effectLst/>
                        </a:rPr>
                        <a:t>Total Need</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3200">
                          <a:effectLst/>
                        </a:rPr>
                        <a:t>$ 1,603,137.86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3200" dirty="0">
                          <a:effectLst/>
                        </a:rPr>
                        <a:t> $       1,496,577.00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90192907"/>
                  </a:ext>
                </a:extLst>
              </a:tr>
            </a:tbl>
          </a:graphicData>
        </a:graphic>
      </p:graphicFrame>
    </p:spTree>
    <p:extLst>
      <p:ext uri="{BB962C8B-B14F-4D97-AF65-F5344CB8AC3E}">
        <p14:creationId xmlns:p14="http://schemas.microsoft.com/office/powerpoint/2010/main" val="40732256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Shortfall based on SFY16 numbers – ($106,560.86)</a:t>
            </a:r>
            <a:endParaRPr lang="en-US" dirty="0"/>
          </a:p>
        </p:txBody>
      </p:sp>
      <p:sp>
        <p:nvSpPr>
          <p:cNvPr id="3" name="Content Placeholder 2"/>
          <p:cNvSpPr>
            <a:spLocks noGrp="1"/>
          </p:cNvSpPr>
          <p:nvPr>
            <p:ph idx="1"/>
          </p:nvPr>
        </p:nvSpPr>
        <p:spPr/>
        <p:txBody>
          <a:bodyPr/>
          <a:lstStyle/>
          <a:p>
            <a:r>
              <a:rPr lang="en-US" dirty="0" smtClean="0"/>
              <a:t>Caddo County - $112,076.01 surplus</a:t>
            </a:r>
          </a:p>
          <a:p>
            <a:r>
              <a:rPr lang="en-US" dirty="0" smtClean="0"/>
              <a:t>Comanche County – ($37,545.86) shortfall</a:t>
            </a:r>
          </a:p>
          <a:p>
            <a:r>
              <a:rPr lang="en-US" dirty="0" smtClean="0"/>
              <a:t>Cotton County – ($49,540.45) shortfall</a:t>
            </a:r>
          </a:p>
          <a:p>
            <a:r>
              <a:rPr lang="en-US" dirty="0" smtClean="0"/>
              <a:t>Grady County – $143,815.04 surplus</a:t>
            </a:r>
          </a:p>
          <a:p>
            <a:r>
              <a:rPr lang="en-US" dirty="0" smtClean="0"/>
              <a:t>Jefferson County – ($61,900.90) shortfall</a:t>
            </a:r>
          </a:p>
          <a:p>
            <a:r>
              <a:rPr lang="en-US" b="1" dirty="0" smtClean="0"/>
              <a:t>McClain County – ($167,761.09) shortfall</a:t>
            </a:r>
          </a:p>
          <a:p>
            <a:r>
              <a:rPr lang="en-US" dirty="0" smtClean="0"/>
              <a:t>Stephens County – ($51,417.50) shortfall</a:t>
            </a:r>
          </a:p>
          <a:p>
            <a:r>
              <a:rPr lang="en-US" dirty="0" smtClean="0"/>
              <a:t>Tillman County - $5,713.90 surplus</a:t>
            </a:r>
          </a:p>
          <a:p>
            <a:r>
              <a:rPr lang="en-US" b="1" dirty="0"/>
              <a:t>Total – ($106,560.86) shortfall</a:t>
            </a:r>
          </a:p>
          <a:p>
            <a:endParaRPr lang="en-US" dirty="0" smtClean="0"/>
          </a:p>
        </p:txBody>
      </p:sp>
    </p:spTree>
    <p:extLst>
      <p:ext uri="{BB962C8B-B14F-4D97-AF65-F5344CB8AC3E}">
        <p14:creationId xmlns:p14="http://schemas.microsoft.com/office/powerpoint/2010/main" val="25852321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491</TotalTime>
  <Words>1363</Words>
  <Application>Microsoft Office PowerPoint</Application>
  <PresentationFormat>Widescreen</PresentationFormat>
  <Paragraphs>231</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Century Gothic</vt:lpstr>
      <vt:lpstr>Times New Roman</vt:lpstr>
      <vt:lpstr>Wingdings 3</vt:lpstr>
      <vt:lpstr>Ion</vt:lpstr>
      <vt:lpstr>ASCOG AAA  Budget Cuts and  Site Closures</vt:lpstr>
      <vt:lpstr>Funding losses for SFY17</vt:lpstr>
      <vt:lpstr>Site closures for SFY 17 already confirmed </vt:lpstr>
      <vt:lpstr>Site closures since SFY10</vt:lpstr>
      <vt:lpstr>PowerPoint Presentation</vt:lpstr>
      <vt:lpstr>Funding Formula for Title III Nutrition is: </vt:lpstr>
      <vt:lpstr>PowerPoint Presentation</vt:lpstr>
      <vt:lpstr> Funding needed to maintain sites </vt:lpstr>
      <vt:lpstr>Current Shortfall based on SFY16 numbers – ($106,560.86)</vt:lpstr>
      <vt:lpstr>PowerPoint Presentation</vt:lpstr>
      <vt:lpstr>Shortfall based on estimated 10% cut – ($256,218.56)</vt:lpstr>
      <vt:lpstr>PowerPoint Presentation</vt:lpstr>
      <vt:lpstr>Considerations allowed by policy</vt:lpstr>
      <vt:lpstr>According to metrics, communities with least/most Title III funding </vt:lpstr>
      <vt:lpstr>Ad hoc committee’s recommendations for site closures </vt:lpstr>
      <vt:lpstr>Site closures by county after closure of five sites recommended</vt:lpstr>
      <vt:lpstr>PowerPoint Presentation</vt:lpstr>
      <vt:lpstr>Funding needed after closures </vt:lpstr>
      <vt:lpstr>Shortfall by County after closures of recommended sites</vt:lpstr>
      <vt:lpstr>PowerPoint Presentation</vt:lpstr>
      <vt:lpstr>Additional closures if needed</vt:lpstr>
      <vt:lpstr>Community Expansion for Nutrition Assistance Grant from ODOC</vt:lpstr>
      <vt:lpstr>Expected SFY17 CENA Grant according to metrics from SFY16</vt:lpstr>
      <vt:lpstr>CENA centers expected to lose all CENA funding (below $5K floor)</vt:lpstr>
      <vt:lpstr>Other factors</vt:lpstr>
      <vt:lpstr>Other factors – continued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Area Agency on Aging Budget Cut and Site Closures</dc:title>
  <dc:creator>Ken Jones</dc:creator>
  <cp:lastModifiedBy>Ken Jones</cp:lastModifiedBy>
  <cp:revision>33</cp:revision>
  <dcterms:created xsi:type="dcterms:W3CDTF">2016-06-10T21:35:54Z</dcterms:created>
  <dcterms:modified xsi:type="dcterms:W3CDTF">2016-06-13T23:14:38Z</dcterms:modified>
</cp:coreProperties>
</file>